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handoutMasterIdLst>
    <p:handoutMasterId r:id="rId19"/>
  </p:handoutMasterIdLst>
  <p:sldIdLst>
    <p:sldId id="270" r:id="rId5"/>
    <p:sldId id="4127" r:id="rId6"/>
    <p:sldId id="4128" r:id="rId7"/>
    <p:sldId id="268" r:id="rId8"/>
    <p:sldId id="4112" r:id="rId9"/>
    <p:sldId id="4137" r:id="rId10"/>
    <p:sldId id="4138" r:id="rId11"/>
    <p:sldId id="4141" r:id="rId12"/>
    <p:sldId id="4140" r:id="rId13"/>
    <p:sldId id="4139" r:id="rId14"/>
    <p:sldId id="4142" r:id="rId15"/>
    <p:sldId id="4143" r:id="rId16"/>
    <p:sldId id="272"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Medium" panose="00000600000000000000" pitchFamily="2" charset="0"/>
      <p:regular r:id="rId28"/>
      <p:italic r:id="rId29"/>
    </p:embeddedFont>
    <p:embeddedFont>
      <p:font typeface="Montserrat SemiBold" panose="00000700000000000000" pitchFamily="2" charset="0"/>
      <p:regular r:id="rId30"/>
      <p:bold r:id="rId31"/>
      <p:italic r:id="rId32"/>
      <p:boldItalic r:id="rId33"/>
    </p:embeddedFont>
  </p:embeddedFontLst>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145"/>
    <a:srgbClr val="DEC9A2"/>
    <a:srgbClr val="691B31"/>
    <a:srgbClr val="6E152E"/>
    <a:srgbClr val="FFFFCC"/>
    <a:srgbClr val="9966FF"/>
    <a:srgbClr val="BC945A"/>
    <a:srgbClr val="245C4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27D54E-8C2E-5140-8C91-3FEA4A3AB8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F2D13BB7-3677-894F-9A14-A00678783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092CE-056A-8E4F-AA38-7AF6D4E38A72}" type="datetimeFigureOut">
              <a:rPr lang="es-MX" smtClean="0"/>
              <a:t>07/08/2024</a:t>
            </a:fld>
            <a:endParaRPr lang="es-MX"/>
          </a:p>
        </p:txBody>
      </p:sp>
      <p:sp>
        <p:nvSpPr>
          <p:cNvPr id="4" name="Marcador de pie de página 3">
            <a:extLst>
              <a:ext uri="{FF2B5EF4-FFF2-40B4-BE49-F238E27FC236}">
                <a16:creationId xmlns:a16="http://schemas.microsoft.com/office/drawing/2014/main" id="{21DC28EA-8CAC-E143-B39A-5889FAF72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8C73B85-DAD0-4144-A9F5-B99516FD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3F5F3-A0C0-064E-A21B-3D52FC9E23D3}" type="slidenum">
              <a:rPr lang="es-MX" smtClean="0"/>
              <a:t>‹Nº›</a:t>
            </a:fld>
            <a:endParaRPr lang="es-MX"/>
          </a:p>
        </p:txBody>
      </p:sp>
    </p:spTree>
    <p:extLst>
      <p:ext uri="{BB962C8B-B14F-4D97-AF65-F5344CB8AC3E}">
        <p14:creationId xmlns:p14="http://schemas.microsoft.com/office/powerpoint/2010/main" val="249539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016B-CAC3-6B4C-90C0-D7AA6A747DA3}" type="datetimeFigureOut">
              <a:rPr lang="es-MX" smtClean="0"/>
              <a:t>07/08/2024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107-FFE8-3645-B89F-777090C37BF5}" type="slidenum">
              <a:rPr lang="es-MX" smtClean="0"/>
              <a:t>‹Nº›</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a:t>
            </a:fld>
            <a:endParaRPr lang="es-MX"/>
          </a:p>
        </p:txBody>
      </p:sp>
    </p:spTree>
    <p:extLst>
      <p:ext uri="{BB962C8B-B14F-4D97-AF65-F5344CB8AC3E}">
        <p14:creationId xmlns:p14="http://schemas.microsoft.com/office/powerpoint/2010/main" val="279776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4</a:t>
            </a:fld>
            <a:endParaRPr lang="es-MX"/>
          </a:p>
        </p:txBody>
      </p:sp>
    </p:spTree>
    <p:extLst>
      <p:ext uri="{BB962C8B-B14F-4D97-AF65-F5344CB8AC3E}">
        <p14:creationId xmlns:p14="http://schemas.microsoft.com/office/powerpoint/2010/main" val="219122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5</a:t>
            </a:fld>
            <a:endParaRPr lang="es-MX"/>
          </a:p>
        </p:txBody>
      </p:sp>
    </p:spTree>
    <p:extLst>
      <p:ext uri="{BB962C8B-B14F-4D97-AF65-F5344CB8AC3E}">
        <p14:creationId xmlns:p14="http://schemas.microsoft.com/office/powerpoint/2010/main" val="318091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ABF3107-FFE8-3645-B89F-777090C37BF5}" type="slidenum">
              <a:rPr lang="es-MX" smtClean="0"/>
              <a:t>13</a:t>
            </a:fld>
            <a:endParaRPr lang="es-MX"/>
          </a:p>
        </p:txBody>
      </p:sp>
    </p:spTree>
    <p:extLst>
      <p:ext uri="{BB962C8B-B14F-4D97-AF65-F5344CB8AC3E}">
        <p14:creationId xmlns:p14="http://schemas.microsoft.com/office/powerpoint/2010/main" val="1806548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1955870"/>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a:t>LOREM IPSUM</a:t>
            </a:r>
            <a:br>
              <a:rPr lang="es-ES"/>
            </a:br>
            <a:r>
              <a:rPr lang="es-ES"/>
              <a:t>LOREM IPSUM</a:t>
            </a:r>
            <a:endParaRPr lang="es-MX"/>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460818"/>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Tree>
    <p:extLst>
      <p:ext uri="{BB962C8B-B14F-4D97-AF65-F5344CB8AC3E}">
        <p14:creationId xmlns:p14="http://schemas.microsoft.com/office/powerpoint/2010/main" val="34424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07/08/2024</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3148034"/>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3148034"/>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a:t>HAGA CLIC PARA MODIFICAR EL ESTILO DE TÍTULO DEL PATRÓN</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07/08/2024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4" name="Marcador de pie de página 3">
            <a:extLst>
              <a:ext uri="{FF2B5EF4-FFF2-40B4-BE49-F238E27FC236}">
                <a16:creationId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ítulo 1">
            <a:extLst>
              <a:ext uri="{FF2B5EF4-FFF2-40B4-BE49-F238E27FC236}">
                <a16:creationId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7" name="Marcador de contenido 2">
            <a:extLst>
              <a:ext uri="{FF2B5EF4-FFF2-40B4-BE49-F238E27FC236}">
                <a16:creationId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8" name="Marcador de contenido 2">
            <a:extLst>
              <a:ext uri="{FF2B5EF4-FFF2-40B4-BE49-F238E27FC236}">
                <a16:creationId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a:t>LOREM IPSUM</a:t>
            </a:r>
            <a:br>
              <a:rPr lang="es-ES"/>
            </a:br>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a:t>LOREM IPSUM</a:t>
            </a:r>
            <a:endParaRPr lang="es-MX"/>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a:t>HAGA CLIC PARA MODIFICAR EL ESTILO DE TÍTULO DEL PATRÓN</a:t>
            </a:r>
            <a:endParaRPr lang="es-MX"/>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07/08/2024</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30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07/08/2024</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72" r:id="rId4"/>
    <p:sldLayoutId id="2147483650" r:id="rId5"/>
    <p:sldLayoutId id="2147483666" r:id="rId6"/>
    <p:sldLayoutId id="2147483667" r:id="rId7"/>
    <p:sldLayoutId id="2147483668" r:id="rId8"/>
    <p:sldLayoutId id="2147483663" r:id="rId9"/>
    <p:sldLayoutId id="2147483651" r:id="rId10"/>
    <p:sldLayoutId id="2147483653" r:id="rId11"/>
    <p:sldLayoutId id="2147483652" r:id="rId12"/>
    <p:sldLayoutId id="2147483656" r:id="rId13"/>
    <p:sldLayoutId id="214748367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324EC-EFF2-D249-8A37-663A98844177}"/>
              </a:ext>
            </a:extLst>
          </p:cNvPr>
          <p:cNvSpPr>
            <a:spLocks noGrp="1"/>
          </p:cNvSpPr>
          <p:nvPr>
            <p:ph type="title"/>
          </p:nvPr>
        </p:nvSpPr>
        <p:spPr>
          <a:xfrm>
            <a:off x="363220" y="1325570"/>
            <a:ext cx="11465560" cy="1808957"/>
          </a:xfrm>
        </p:spPr>
        <p:txBody>
          <a:bodyPr/>
          <a:lstStyle/>
          <a:p>
            <a:r>
              <a:rPr lang="es-ES" sz="2800" dirty="0"/>
              <a:t>Plan de Mejora Continua 2024</a:t>
            </a:r>
            <a:br>
              <a:rPr lang="es-ES" sz="2800" dirty="0"/>
            </a:br>
            <a:r>
              <a:rPr lang="es-ES" sz="2800" dirty="0"/>
              <a:t>Plantel 19 </a:t>
            </a:r>
            <a:r>
              <a:rPr lang="es-ES" sz="2800" i="1" dirty="0"/>
              <a:t>Ecatepec</a:t>
            </a:r>
            <a:br>
              <a:rPr lang="es-ES" sz="2800" i="1" dirty="0"/>
            </a:br>
            <a:r>
              <a:rPr lang="es-MX" sz="1400" dirty="0"/>
              <a:t>CCT 15DCB0003R</a:t>
            </a:r>
            <a:br>
              <a:rPr lang="es-ES" sz="1100" i="1" dirty="0">
                <a:solidFill>
                  <a:srgbClr val="A42145"/>
                </a:solidFill>
              </a:rPr>
            </a:br>
            <a:endParaRPr lang="es-MX" sz="2800" dirty="0">
              <a:solidFill>
                <a:srgbClr val="A42145"/>
              </a:solidFill>
            </a:endParaRPr>
          </a:p>
        </p:txBody>
      </p:sp>
      <p:sp>
        <p:nvSpPr>
          <p:cNvPr id="5" name="Marcador de contenido 2">
            <a:extLst>
              <a:ext uri="{FF2B5EF4-FFF2-40B4-BE49-F238E27FC236}">
                <a16:creationId xmlns:a16="http://schemas.microsoft.com/office/drawing/2014/main" id="{2D8BE8DA-B26E-BE4B-84E2-191B01D27E00}"/>
              </a:ext>
            </a:extLst>
          </p:cNvPr>
          <p:cNvSpPr txBox="1">
            <a:spLocks/>
          </p:cNvSpPr>
          <p:nvPr/>
        </p:nvSpPr>
        <p:spPr>
          <a:xfrm>
            <a:off x="440267" y="3476818"/>
            <a:ext cx="11465560" cy="469107"/>
          </a:xfrm>
          <a:prstGeom prst="rect">
            <a:avLst/>
          </a:prstGeom>
        </p:spPr>
        <p:txBody>
          <a:bodyPr>
            <a:noAutofit/>
          </a:bodyPr>
          <a:lstStyle>
            <a:lvl1pPr marL="0" indent="0" algn="ctr" defTabSz="914377" rtl="0" eaLnBrk="1" latinLnBrk="0" hangingPunct="1">
              <a:lnSpc>
                <a:spcPct val="90000"/>
              </a:lnSpc>
              <a:spcBef>
                <a:spcPts val="1000"/>
              </a:spcBef>
              <a:buFont typeface="Arial" panose="020B0604020202020204" pitchFamily="34" charset="0"/>
              <a:buNone/>
              <a:defRPr sz="2400" b="0" i="0" kern="1200">
                <a:solidFill>
                  <a:srgbClr val="BC945A"/>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2000" dirty="0">
              <a:solidFill>
                <a:srgbClr val="6E152E"/>
              </a:solidFill>
            </a:endParaRPr>
          </a:p>
        </p:txBody>
      </p:sp>
      <p:pic>
        <p:nvPicPr>
          <p:cNvPr id="8" name="Gráfico 7">
            <a:extLst>
              <a:ext uri="{FF2B5EF4-FFF2-40B4-BE49-F238E27FC236}">
                <a16:creationId xmlns:a16="http://schemas.microsoft.com/office/drawing/2014/main" id="{6647B31F-451F-E8B9-9374-5547DCD732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6173047" y="5652591"/>
            <a:ext cx="5448296" cy="612000"/>
          </a:xfrm>
          <a:prstGeom prst="rect">
            <a:avLst/>
          </a:prstGeom>
        </p:spPr>
      </p:pic>
      <p:sp>
        <p:nvSpPr>
          <p:cNvPr id="3" name="CuadroTexto 2">
            <a:extLst>
              <a:ext uri="{FF2B5EF4-FFF2-40B4-BE49-F238E27FC236}">
                <a16:creationId xmlns:a16="http://schemas.microsoft.com/office/drawing/2014/main" id="{BA91C1B5-1C10-489E-BB8E-F152493B5F62}"/>
              </a:ext>
            </a:extLst>
          </p:cNvPr>
          <p:cNvSpPr txBox="1"/>
          <p:nvPr/>
        </p:nvSpPr>
        <p:spPr>
          <a:xfrm>
            <a:off x="10266947" y="4940968"/>
            <a:ext cx="1235242" cy="369332"/>
          </a:xfrm>
          <a:prstGeom prst="rect">
            <a:avLst/>
          </a:prstGeom>
          <a:noFill/>
        </p:spPr>
        <p:txBody>
          <a:bodyPr wrap="square" rtlCol="0">
            <a:spAutoFit/>
          </a:bodyPr>
          <a:lstStyle/>
          <a:p>
            <a:r>
              <a:rPr lang="es-ES" dirty="0">
                <a:solidFill>
                  <a:srgbClr val="6E152E"/>
                </a:solidFill>
              </a:rPr>
              <a:t>Junio 2024</a:t>
            </a:r>
            <a:endParaRPr lang="es-MX" dirty="0">
              <a:solidFill>
                <a:srgbClr val="6E152E"/>
              </a:solidFill>
            </a:endParaRPr>
          </a:p>
        </p:txBody>
      </p:sp>
    </p:spTree>
    <p:extLst>
      <p:ext uri="{BB962C8B-B14F-4D97-AF65-F5344CB8AC3E}">
        <p14:creationId xmlns:p14="http://schemas.microsoft.com/office/powerpoint/2010/main" val="176118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6"/>
            <a:ext cx="10521951" cy="1038422"/>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4" name="CuadroTexto 3">
            <a:extLst>
              <a:ext uri="{FF2B5EF4-FFF2-40B4-BE49-F238E27FC236}">
                <a16:creationId xmlns:a16="http://schemas.microsoft.com/office/drawing/2014/main" id="{94A6FD39-BAF2-4C63-844B-5C4AA4B48E79}"/>
              </a:ext>
            </a:extLst>
          </p:cNvPr>
          <p:cNvSpPr txBox="1"/>
          <p:nvPr/>
        </p:nvSpPr>
        <p:spPr>
          <a:xfrm>
            <a:off x="1074489" y="1210151"/>
            <a:ext cx="5169684" cy="584775"/>
          </a:xfrm>
          <a:prstGeom prst="rect">
            <a:avLst/>
          </a:prstGeom>
          <a:noFill/>
        </p:spPr>
        <p:txBody>
          <a:bodyPr wrap="square" rtlCol="0">
            <a:spAutoFit/>
          </a:bodyPr>
          <a:lstStyle/>
          <a:p>
            <a:r>
              <a:rPr lang="es-ES" sz="3200" b="1" dirty="0">
                <a:solidFill>
                  <a:srgbClr val="6E152E"/>
                </a:solidFill>
              </a:rPr>
              <a:t>PROPÓSITOS</a:t>
            </a:r>
            <a:endParaRPr lang="es-MX" sz="3200" b="1" dirty="0">
              <a:solidFill>
                <a:srgbClr val="6E152E"/>
              </a:solidFill>
            </a:endParaRPr>
          </a:p>
        </p:txBody>
      </p:sp>
      <p:sp>
        <p:nvSpPr>
          <p:cNvPr id="9" name="Marcador de texto 8">
            <a:extLst>
              <a:ext uri="{FF2B5EF4-FFF2-40B4-BE49-F238E27FC236}">
                <a16:creationId xmlns:a16="http://schemas.microsoft.com/office/drawing/2014/main" id="{69ADC8DC-973D-40B8-9D8C-3E070321F136}"/>
              </a:ext>
            </a:extLst>
          </p:cNvPr>
          <p:cNvSpPr txBox="1">
            <a:spLocks noGrp="1"/>
          </p:cNvSpPr>
          <p:nvPr>
            <p:ph type="body" idx="1"/>
          </p:nvPr>
        </p:nvSpPr>
        <p:spPr>
          <a:xfrm>
            <a:off x="1154367" y="4576231"/>
            <a:ext cx="10515600" cy="1474250"/>
          </a:xfrm>
          <a:prstGeom prst="rect">
            <a:avLst/>
          </a:prstGeom>
          <a:noFill/>
        </p:spPr>
        <p:txBody>
          <a:bodyPr wrap="square" rtlCol="0">
            <a:spAutoFit/>
          </a:bodyPr>
          <a:lstStyle/>
          <a:p>
            <a:r>
              <a:rPr lang="es-MX" sz="1800" kern="1200" dirty="0">
                <a:solidFill>
                  <a:schemeClr val="tx1"/>
                </a:solidFill>
                <a:latin typeface="+mn-lt"/>
                <a:ea typeface="+mn-ea"/>
                <a:cs typeface="+mn-cs"/>
              </a:rPr>
              <a:t>- Aumentar en un punto porcentual el índice de aprobación del plantel 19 Ecatepec. </a:t>
            </a:r>
          </a:p>
          <a:p>
            <a:pPr lvl="0"/>
            <a:r>
              <a:rPr lang="es-MX" sz="1800" kern="1200" dirty="0">
                <a:solidFill>
                  <a:schemeClr val="tx1"/>
                </a:solidFill>
                <a:latin typeface="+mn-lt"/>
                <a:ea typeface="+mn-ea"/>
                <a:cs typeface="+mn-cs"/>
              </a:rPr>
              <a:t>-Aumentar la aprobación de las academias que se encuentran por debajo de la media.</a:t>
            </a:r>
          </a:p>
          <a:p>
            <a:pPr lvl="0"/>
            <a:r>
              <a:rPr lang="es-MX" sz="1800" dirty="0">
                <a:solidFill>
                  <a:schemeClr val="tx1"/>
                </a:solidFill>
                <a:latin typeface="+mn-lt"/>
              </a:rPr>
              <a:t>- Aumentar en un 0.5 % el índice de permanencia en el plantel.</a:t>
            </a:r>
            <a:endParaRPr lang="es-MX" sz="1800" kern="1200" dirty="0">
              <a:solidFill>
                <a:schemeClr val="tx1"/>
              </a:solidFill>
              <a:latin typeface="+mn-lt"/>
              <a:ea typeface="+mn-ea"/>
              <a:cs typeface="+mn-cs"/>
            </a:endParaRPr>
          </a:p>
          <a:p>
            <a:endParaRPr lang="es-MX" sz="1800" dirty="0">
              <a:solidFill>
                <a:schemeClr val="tx1"/>
              </a:solidFill>
            </a:endParaRPr>
          </a:p>
        </p:txBody>
      </p:sp>
      <p:sp>
        <p:nvSpPr>
          <p:cNvPr id="7" name="CuadroTexto 6">
            <a:extLst>
              <a:ext uri="{FF2B5EF4-FFF2-40B4-BE49-F238E27FC236}">
                <a16:creationId xmlns:a16="http://schemas.microsoft.com/office/drawing/2014/main" id="{5C05B3D2-F3B0-4E25-B1D0-CB64C908BC85}"/>
              </a:ext>
            </a:extLst>
          </p:cNvPr>
          <p:cNvSpPr txBox="1"/>
          <p:nvPr/>
        </p:nvSpPr>
        <p:spPr>
          <a:xfrm>
            <a:off x="1074489" y="3991456"/>
            <a:ext cx="5169684" cy="584775"/>
          </a:xfrm>
          <a:prstGeom prst="rect">
            <a:avLst/>
          </a:prstGeom>
          <a:noFill/>
        </p:spPr>
        <p:txBody>
          <a:bodyPr wrap="square" rtlCol="0">
            <a:spAutoFit/>
          </a:bodyPr>
          <a:lstStyle/>
          <a:p>
            <a:r>
              <a:rPr lang="es-ES" sz="3200" b="1" dirty="0">
                <a:solidFill>
                  <a:srgbClr val="6E152E"/>
                </a:solidFill>
              </a:rPr>
              <a:t>METAS</a:t>
            </a:r>
            <a:endParaRPr lang="es-MX" sz="3200" b="1" dirty="0">
              <a:solidFill>
                <a:srgbClr val="6E152E"/>
              </a:solidFill>
            </a:endParaRPr>
          </a:p>
        </p:txBody>
      </p:sp>
      <p:sp>
        <p:nvSpPr>
          <p:cNvPr id="10" name="CuadroTexto 9">
            <a:extLst>
              <a:ext uri="{FF2B5EF4-FFF2-40B4-BE49-F238E27FC236}">
                <a16:creationId xmlns:a16="http://schemas.microsoft.com/office/drawing/2014/main" id="{C6B6A358-DBC0-4D26-8BF6-063B505D399E}"/>
              </a:ext>
            </a:extLst>
          </p:cNvPr>
          <p:cNvSpPr txBox="1"/>
          <p:nvPr/>
        </p:nvSpPr>
        <p:spPr>
          <a:xfrm>
            <a:off x="1074489" y="1821631"/>
            <a:ext cx="10779460" cy="2723823"/>
          </a:xfrm>
          <a:prstGeom prst="rect">
            <a:avLst/>
          </a:prstGeom>
          <a:noFill/>
        </p:spPr>
        <p:txBody>
          <a:bodyPr wrap="square">
            <a:spAutoFit/>
          </a:bodyPr>
          <a:lstStyle/>
          <a:p>
            <a:pPr marL="285750" indent="-285750">
              <a:buFont typeface="Wingdings" panose="05000000000000000000" pitchFamily="2" charset="2"/>
              <a:buChar char="§"/>
            </a:pPr>
            <a:r>
              <a:rPr lang="es-ES" dirty="0"/>
              <a:t>Desarrollar acciones que contribuyan  a aumentar los índices de aprobación y permanencia en el ciclo escolar.</a:t>
            </a:r>
          </a:p>
          <a:p>
            <a:pPr marL="285750" indent="-285750">
              <a:buFont typeface="Wingdings" panose="05000000000000000000" pitchFamily="2" charset="2"/>
              <a:buChar char="§"/>
            </a:pPr>
            <a:r>
              <a:rPr lang="es-MX" sz="1800" dirty="0">
                <a:solidFill>
                  <a:schemeClr val="tx1"/>
                </a:solidFill>
              </a:rPr>
              <a:t>Implementar programas para el reciclado de basura en plantel y reforzar el proyecto de “Vida saludable”.</a:t>
            </a:r>
          </a:p>
          <a:p>
            <a:pPr marL="285750" indent="-285750">
              <a:buFont typeface="Wingdings" panose="05000000000000000000" pitchFamily="2" charset="2"/>
              <a:buChar char="§"/>
            </a:pPr>
            <a:r>
              <a:rPr lang="es-MX" sz="1800" dirty="0">
                <a:solidFill>
                  <a:schemeClr val="tx1"/>
                </a:solidFill>
              </a:rPr>
              <a:t>Fomentar la responsabilidad social en la comunidad del plantel a través de proyectos transversales.</a:t>
            </a:r>
          </a:p>
          <a:p>
            <a:pPr marL="285750" indent="-285750">
              <a:buFont typeface="Wingdings" panose="05000000000000000000" pitchFamily="2" charset="2"/>
              <a:buChar char="§"/>
            </a:pPr>
            <a:r>
              <a:rPr lang="es-MX" sz="1800" dirty="0">
                <a:solidFill>
                  <a:schemeClr val="tx1"/>
                </a:solidFill>
              </a:rPr>
              <a:t>Involucrar a los padres de familia en los resultados académicos y de conducta de sus hijos por medio de los proyectos “revisión de útiles escolares” y “padres vigilantes”</a:t>
            </a:r>
          </a:p>
          <a:p>
            <a:pPr marL="285750" indent="-285750">
              <a:buFont typeface="Wingdings" panose="05000000000000000000" pitchFamily="2" charset="2"/>
              <a:buChar char="§"/>
            </a:pPr>
            <a:r>
              <a:rPr lang="es-MX" sz="1800" dirty="0">
                <a:solidFill>
                  <a:schemeClr val="tx1"/>
                </a:solidFill>
              </a:rPr>
              <a:t>Apoyo psicológico y orientación educativa a los estudiantes para un desarrollo óptimo de los aprendizajes a través de proyectos institucionales.</a:t>
            </a:r>
          </a:p>
          <a:p>
            <a:r>
              <a:rPr lang="es-MX" sz="900" dirty="0">
                <a:solidFill>
                  <a:schemeClr val="tx1"/>
                </a:solidFill>
              </a:rPr>
              <a:t>.</a:t>
            </a:r>
          </a:p>
          <a:p>
            <a:endParaRPr lang="es-ES" dirty="0"/>
          </a:p>
          <a:p>
            <a:endParaRPr lang="es-ES" dirty="0"/>
          </a:p>
        </p:txBody>
      </p:sp>
    </p:spTree>
    <p:extLst>
      <p:ext uri="{BB962C8B-B14F-4D97-AF65-F5344CB8AC3E}">
        <p14:creationId xmlns:p14="http://schemas.microsoft.com/office/powerpoint/2010/main" val="338141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6"/>
            <a:ext cx="10521951" cy="1038422"/>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graphicFrame>
        <p:nvGraphicFramePr>
          <p:cNvPr id="11" name="3 Tabla">
            <a:extLst>
              <a:ext uri="{FF2B5EF4-FFF2-40B4-BE49-F238E27FC236}">
                <a16:creationId xmlns:a16="http://schemas.microsoft.com/office/drawing/2014/main" id="{44E32EA0-E9A6-44C1-91DD-2E8A079A6853}"/>
              </a:ext>
            </a:extLst>
          </p:cNvPr>
          <p:cNvGraphicFramePr>
            <a:graphicFrameLocks noGrp="1"/>
          </p:cNvGraphicFramePr>
          <p:nvPr>
            <p:extLst>
              <p:ext uri="{D42A27DB-BD31-4B8C-83A1-F6EECF244321}">
                <p14:modId xmlns:p14="http://schemas.microsoft.com/office/powerpoint/2010/main" val="2443234229"/>
              </p:ext>
            </p:extLst>
          </p:nvPr>
        </p:nvGraphicFramePr>
        <p:xfrm>
          <a:off x="337876" y="863724"/>
          <a:ext cx="11709122" cy="4869517"/>
        </p:xfrm>
        <a:graphic>
          <a:graphicData uri="http://schemas.openxmlformats.org/drawingml/2006/table">
            <a:tbl>
              <a:tblPr/>
              <a:tblGrid>
                <a:gridCol w="1304493">
                  <a:extLst>
                    <a:ext uri="{9D8B030D-6E8A-4147-A177-3AD203B41FA5}">
                      <a16:colId xmlns:a16="http://schemas.microsoft.com/office/drawing/2014/main" val="20000"/>
                    </a:ext>
                  </a:extLst>
                </a:gridCol>
                <a:gridCol w="2290439">
                  <a:extLst>
                    <a:ext uri="{9D8B030D-6E8A-4147-A177-3AD203B41FA5}">
                      <a16:colId xmlns:a16="http://schemas.microsoft.com/office/drawing/2014/main" val="20001"/>
                    </a:ext>
                  </a:extLst>
                </a:gridCol>
                <a:gridCol w="1255740">
                  <a:extLst>
                    <a:ext uri="{9D8B030D-6E8A-4147-A177-3AD203B41FA5}">
                      <a16:colId xmlns:a16="http://schemas.microsoft.com/office/drawing/2014/main" val="20002"/>
                    </a:ext>
                  </a:extLst>
                </a:gridCol>
                <a:gridCol w="1116184">
                  <a:extLst>
                    <a:ext uri="{9D8B030D-6E8A-4147-A177-3AD203B41FA5}">
                      <a16:colId xmlns:a16="http://schemas.microsoft.com/office/drawing/2014/main" val="20003"/>
                    </a:ext>
                  </a:extLst>
                </a:gridCol>
                <a:gridCol w="1196899">
                  <a:extLst>
                    <a:ext uri="{9D8B030D-6E8A-4147-A177-3AD203B41FA5}">
                      <a16:colId xmlns:a16="http://schemas.microsoft.com/office/drawing/2014/main" val="20004"/>
                    </a:ext>
                  </a:extLst>
                </a:gridCol>
                <a:gridCol w="1127464">
                  <a:extLst>
                    <a:ext uri="{9D8B030D-6E8A-4147-A177-3AD203B41FA5}">
                      <a16:colId xmlns:a16="http://schemas.microsoft.com/office/drawing/2014/main" val="20005"/>
                    </a:ext>
                  </a:extLst>
                </a:gridCol>
                <a:gridCol w="887767">
                  <a:extLst>
                    <a:ext uri="{9D8B030D-6E8A-4147-A177-3AD203B41FA5}">
                      <a16:colId xmlns:a16="http://schemas.microsoft.com/office/drawing/2014/main" val="20006"/>
                    </a:ext>
                  </a:extLst>
                </a:gridCol>
                <a:gridCol w="976544">
                  <a:extLst>
                    <a:ext uri="{9D8B030D-6E8A-4147-A177-3AD203B41FA5}">
                      <a16:colId xmlns:a16="http://schemas.microsoft.com/office/drawing/2014/main" val="20007"/>
                    </a:ext>
                  </a:extLst>
                </a:gridCol>
                <a:gridCol w="745724">
                  <a:extLst>
                    <a:ext uri="{9D8B030D-6E8A-4147-A177-3AD203B41FA5}">
                      <a16:colId xmlns:a16="http://schemas.microsoft.com/office/drawing/2014/main" val="20008"/>
                    </a:ext>
                  </a:extLst>
                </a:gridCol>
                <a:gridCol w="807868">
                  <a:extLst>
                    <a:ext uri="{9D8B030D-6E8A-4147-A177-3AD203B41FA5}">
                      <a16:colId xmlns:a16="http://schemas.microsoft.com/office/drawing/2014/main" val="20009"/>
                    </a:ext>
                  </a:extLst>
                </a:gridCol>
              </a:tblGrid>
              <a:tr h="517932">
                <a:tc gridSpan="7">
                  <a:txBody>
                    <a:bodyPr/>
                    <a:lstStyle/>
                    <a:p>
                      <a:pPr algn="just" fontAlgn="base"/>
                      <a:r>
                        <a:rPr lang="es-MX" sz="3600" b="0" i="0" dirty="0">
                          <a:solidFill>
                            <a:srgbClr val="000000"/>
                          </a:solidFill>
                        </a:rPr>
                        <a:t>Plan de acción</a:t>
                      </a: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ase"/>
                      <a:r>
                        <a:rPr lang="es-MX" sz="900" b="1" i="0" dirty="0">
                          <a:solidFill>
                            <a:srgbClr val="000000"/>
                          </a:solidFill>
                          <a:latin typeface="Calibri"/>
                        </a:rPr>
                        <a:t>EVALUACIÓN DE LA IMPLEMENTACIÓN</a:t>
                      </a:r>
                      <a:r>
                        <a:rPr lang="es-MX" sz="900" b="0" i="0" dirty="0">
                          <a:solidFill>
                            <a:srgbClr val="000000"/>
                          </a:solidFill>
                          <a:latin typeface="Calibri"/>
                        </a:rPr>
                        <a:t>​</a:t>
                      </a:r>
                      <a:endParaRPr lang="es-MX" sz="9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559570">
                <a:tc>
                  <a:txBody>
                    <a:bodyPr/>
                    <a:lstStyle/>
                    <a:p>
                      <a:pPr algn="ctr" fontAlgn="base"/>
                      <a:r>
                        <a:rPr lang="es-ES" sz="900" b="1" i="0" dirty="0">
                          <a:solidFill>
                            <a:srgbClr val="000000"/>
                          </a:solidFill>
                        </a:rPr>
                        <a:t>CATEGORIAS</a:t>
                      </a: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Tareas​</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Responsables de las tareas</a:t>
                      </a:r>
                      <a:r>
                        <a:rPr lang="es-ES" sz="900" b="0" i="0" dirty="0">
                          <a:solidFill>
                            <a:srgbClr val="000000"/>
                          </a:solidFill>
                          <a:latin typeface="Calibri"/>
                        </a:rPr>
                        <a:t>​</a:t>
                      </a:r>
                      <a:endParaRPr lang="es-ES"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Recursos necesarios</a:t>
                      </a:r>
                      <a:r>
                        <a:rPr lang="es-ES" sz="900" b="0" i="0" dirty="0">
                          <a:solidFill>
                            <a:srgbClr val="000000"/>
                          </a:solidFill>
                          <a:latin typeface="Calibri"/>
                        </a:rPr>
                        <a:t>​</a:t>
                      </a:r>
                      <a:endParaRPr lang="es-ES"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Indicador de seguimiento</a:t>
                      </a:r>
                      <a:r>
                        <a:rPr lang="es-ES" sz="900" b="0" i="0" dirty="0">
                          <a:solidFill>
                            <a:srgbClr val="000000"/>
                          </a:solidFill>
                          <a:latin typeface="Calibri"/>
                        </a:rPr>
                        <a:t>​</a:t>
                      </a:r>
                      <a:endParaRPr lang="es-ES"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Fechas de seguimiento</a:t>
                      </a:r>
                      <a:r>
                        <a:rPr lang="es-ES" sz="900" b="0" i="0" dirty="0">
                          <a:solidFill>
                            <a:srgbClr val="000000"/>
                          </a:solidFill>
                          <a:latin typeface="Calibri"/>
                        </a:rPr>
                        <a:t>​</a:t>
                      </a:r>
                      <a:endParaRPr lang="es-ES"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Responsable de seguimiento</a:t>
                      </a:r>
                      <a:r>
                        <a:rPr lang="es-ES" sz="900" b="0" i="0" dirty="0">
                          <a:solidFill>
                            <a:srgbClr val="000000"/>
                          </a:solidFill>
                          <a:latin typeface="Calibri"/>
                        </a:rPr>
                        <a:t>​</a:t>
                      </a:r>
                      <a:endParaRPr lang="es-ES"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MX" sz="900" b="1" i="0" dirty="0">
                          <a:solidFill>
                            <a:srgbClr val="000000"/>
                          </a:solidFill>
                          <a:latin typeface="Calibri"/>
                        </a:rPr>
                        <a:t>¿Se cumplió el indicador en el tiempo propuesto?</a:t>
                      </a:r>
                      <a:r>
                        <a:rPr lang="es-MX" sz="900" b="0" i="0" dirty="0">
                          <a:solidFill>
                            <a:srgbClr val="000000"/>
                          </a:solidFill>
                          <a:latin typeface="Calibri"/>
                        </a:rPr>
                        <a:t>​</a:t>
                      </a:r>
                      <a:endParaRPr lang="es-MX"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MX" sz="900" b="1" i="0" dirty="0">
                          <a:solidFill>
                            <a:srgbClr val="000000"/>
                          </a:solidFill>
                          <a:latin typeface="Calibri"/>
                        </a:rPr>
                        <a:t>Si no se cumplió, ¿qué impidió su cumplimiento?</a:t>
                      </a:r>
                      <a:r>
                        <a:rPr lang="es-MX" sz="900" b="0" i="0" dirty="0">
                          <a:solidFill>
                            <a:srgbClr val="000000"/>
                          </a:solidFill>
                          <a:latin typeface="Calibri"/>
                        </a:rPr>
                        <a:t>​</a:t>
                      </a:r>
                      <a:endParaRPr lang="es-MX"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¿Qué aprendizajes obtuvo?</a:t>
                      </a:r>
                      <a:r>
                        <a:rPr lang="es-ES" sz="900" b="0" i="0" dirty="0">
                          <a:solidFill>
                            <a:srgbClr val="000000"/>
                          </a:solidFill>
                          <a:latin typeface="Calibri"/>
                        </a:rPr>
                        <a:t>​</a:t>
                      </a:r>
                      <a:endParaRPr lang="es-ES" sz="9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922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MX" sz="800" b="1" i="0" dirty="0">
                          <a:solidFill>
                            <a:srgbClr val="000000"/>
                          </a:solidFill>
                          <a:latin typeface="Calibri"/>
                        </a:rPr>
                        <a:t>ACADEMICAS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s-MX" sz="800" b="0" i="0" dirty="0">
                        <a:solidFill>
                          <a:srgbClr val="000000"/>
                        </a:solidFill>
                        <a:latin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MX" sz="800" b="0" i="0" dirty="0">
                          <a:solidFill>
                            <a:srgbClr val="000000"/>
                          </a:solidFill>
                          <a:latin typeface="Calibri"/>
                        </a:rPr>
                        <a:t>S</a:t>
                      </a:r>
                      <a:r>
                        <a:rPr lang="es-MX" sz="800" kern="1200" dirty="0">
                          <a:solidFill>
                            <a:schemeClr val="tx1"/>
                          </a:solidFill>
                          <a:latin typeface="+mn-lt"/>
                          <a:ea typeface="+mn-ea"/>
                          <a:cs typeface="+mn-cs"/>
                        </a:rPr>
                        <a:t>eguimiento a alumnos con bajo rendimiento académico</a:t>
                      </a: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a:buChar char="•"/>
                      </a:pPr>
                      <a:r>
                        <a:rPr lang="es-MX" sz="800" b="0" i="0" dirty="0">
                          <a:solidFill>
                            <a:srgbClr val="000000"/>
                          </a:solidFill>
                          <a:latin typeface="Calibri"/>
                        </a:rPr>
                        <a:t>Identificar a las y los estudiantes con bajo desempeño académico.​</a:t>
                      </a:r>
                    </a:p>
                    <a:p>
                      <a:pPr algn="l" fontAlgn="base">
                        <a:buFont typeface="Arial"/>
                        <a:buNone/>
                      </a:pPr>
                      <a:endParaRPr lang="es-MX" sz="800" b="0" i="0" dirty="0">
                        <a:solidFill>
                          <a:srgbClr val="000000"/>
                        </a:solidFill>
                        <a:latin typeface="Arial"/>
                      </a:endParaRPr>
                    </a:p>
                    <a:p>
                      <a:pPr algn="l" fontAlgn="base">
                        <a:buFont typeface="Arial"/>
                        <a:buChar char="•"/>
                      </a:pPr>
                      <a:r>
                        <a:rPr lang="es-MX" sz="800" b="0" i="0" dirty="0">
                          <a:solidFill>
                            <a:srgbClr val="000000"/>
                          </a:solidFill>
                          <a:latin typeface="Calibri"/>
                        </a:rPr>
                        <a:t>Incluir a las y los estudiantes en un plan de seguimiento y acompañamiento académico.​</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indent="-171450" algn="l" fontAlgn="base">
                        <a:buFont typeface="Wingdings" panose="05000000000000000000" pitchFamily="2" charset="2"/>
                        <a:buChar char="§"/>
                      </a:pPr>
                      <a:r>
                        <a:rPr lang="es-MX" sz="800" b="0" i="0" dirty="0">
                          <a:solidFill>
                            <a:srgbClr val="000000"/>
                          </a:solidFill>
                          <a:latin typeface="Calibri"/>
                        </a:rPr>
                        <a:t>Docentes​</a:t>
                      </a:r>
                    </a:p>
                    <a:p>
                      <a:pPr marL="171450" indent="-171450" algn="l" fontAlgn="base">
                        <a:buFont typeface="Wingdings" panose="05000000000000000000" pitchFamily="2" charset="2"/>
                        <a:buChar char="§"/>
                      </a:pPr>
                      <a:r>
                        <a:rPr lang="es-MX" sz="800" b="0" i="0" dirty="0">
                          <a:solidFill>
                            <a:srgbClr val="000000"/>
                          </a:solidFill>
                          <a:latin typeface="Calibri"/>
                        </a:rPr>
                        <a:t>Tutor</a:t>
                      </a:r>
                      <a:endParaRPr lang="es-MX" sz="800" b="0" i="0" dirty="0">
                        <a:solidFill>
                          <a:srgbClr val="000000"/>
                        </a:solidFill>
                      </a:endParaRPr>
                    </a:p>
                    <a:p>
                      <a:pPr marL="171450" indent="-171450" algn="l" fontAlgn="base">
                        <a:buFont typeface="Wingdings" panose="05000000000000000000" pitchFamily="2" charset="2"/>
                        <a:buChar char="§"/>
                      </a:pPr>
                      <a:r>
                        <a:rPr lang="es-MX" sz="800" b="0" i="0" dirty="0">
                          <a:solidFill>
                            <a:srgbClr val="000000"/>
                          </a:solidFill>
                          <a:latin typeface="Calibri"/>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a:buChar char="•"/>
                      </a:pPr>
                      <a:r>
                        <a:rPr lang="es-MX" sz="800" b="0" i="0" dirty="0">
                          <a:solidFill>
                            <a:srgbClr val="000000"/>
                          </a:solidFill>
                          <a:latin typeface="Calibri"/>
                        </a:rPr>
                        <a:t>Reporte de las y los estudiantes con bajo desempeño.​</a:t>
                      </a:r>
                      <a:endParaRPr lang="es-MX" sz="800" b="0" i="0" dirty="0">
                        <a:solidFill>
                          <a:srgbClr val="000000"/>
                        </a:solidFill>
                        <a:latin typeface="Arial"/>
                      </a:endParaRPr>
                    </a:p>
                    <a:p>
                      <a:pPr algn="l" fontAlgn="base">
                        <a:buFont typeface="Arial"/>
                        <a:buChar char="•"/>
                      </a:pPr>
                      <a:r>
                        <a:rPr lang="es-MX" sz="800" b="0" i="0" dirty="0">
                          <a:solidFill>
                            <a:srgbClr val="000000"/>
                          </a:solidFill>
                          <a:latin typeface="Calibri"/>
                        </a:rPr>
                        <a:t>Listado de  alerta temprana.​</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a:buChar char="•"/>
                      </a:pPr>
                      <a:r>
                        <a:rPr lang="es-ES" sz="800" b="0" i="0" dirty="0">
                          <a:solidFill>
                            <a:srgbClr val="000000"/>
                          </a:solidFill>
                        </a:rPr>
                        <a:t>Calificaciones de cada parcial</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r>
                        <a:rPr lang="es-MX" sz="800" b="0" i="0" dirty="0">
                          <a:solidFill>
                            <a:srgbClr val="000000"/>
                          </a:solidFill>
                          <a:latin typeface="Calibri"/>
                        </a:rPr>
                        <a:t> Después de captura de cada parcial. ​</a:t>
                      </a:r>
                      <a:endParaRPr lang="es-MX" sz="800" b="0" i="0" dirty="0">
                        <a:solidFill>
                          <a:srgbClr val="000000"/>
                        </a:solidFill>
                      </a:endParaRP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endParaRPr lang="es-MX" sz="800" b="0" i="0" dirty="0">
                        <a:solidFill>
                          <a:srgbClr val="000000"/>
                        </a:solidFill>
                        <a:latin typeface="Calibri"/>
                      </a:endParaRPr>
                    </a:p>
                    <a:p>
                      <a:pPr marL="171450" indent="-171450" algn="l" fontAlgn="base">
                        <a:buFont typeface="Arial" panose="020B0604020202020204" pitchFamily="34" charset="0"/>
                        <a:buChar char="•"/>
                      </a:pPr>
                      <a:r>
                        <a:rPr lang="es-MX" sz="800" b="0" i="0" dirty="0">
                          <a:solidFill>
                            <a:srgbClr val="000000"/>
                          </a:solidFill>
                          <a:latin typeface="Calibri"/>
                        </a:rPr>
                        <a:t>Docentes</a:t>
                      </a:r>
                    </a:p>
                    <a:p>
                      <a:pPr marL="171450" indent="-171450" algn="l" fontAlgn="base">
                        <a:buFont typeface="Arial" panose="020B0604020202020204" pitchFamily="34" charset="0"/>
                        <a:buChar char="•"/>
                      </a:pPr>
                      <a:r>
                        <a:rPr lang="es-MX" sz="800" b="0" i="0" dirty="0">
                          <a:solidFill>
                            <a:srgbClr val="000000"/>
                          </a:solidFill>
                          <a:latin typeface="Calibri"/>
                        </a:rPr>
                        <a:t>Tutor</a:t>
                      </a:r>
                    </a:p>
                    <a:p>
                      <a:pPr marL="171450" indent="-171450" algn="l" fontAlgn="base">
                        <a:buFont typeface="Arial" panose="020B0604020202020204" pitchFamily="34" charset="0"/>
                        <a:buChar char="•"/>
                      </a:pPr>
                      <a:r>
                        <a:rPr lang="es-MX" sz="800" b="0" i="0" dirty="0">
                          <a:solidFill>
                            <a:srgbClr val="000000"/>
                          </a:solidFill>
                          <a:latin typeface="Calibri"/>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r>
                        <a:rPr lang="es-MX" sz="800" b="0" i="0" dirty="0">
                          <a:solidFill>
                            <a:srgbClr val="000000"/>
                          </a:solidFill>
                          <a:latin typeface="Calibri"/>
                        </a:rPr>
                        <a:t>En desarrollo​</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r>
                        <a:rPr lang="es-MX" sz="600" b="1" i="0">
                          <a:solidFill>
                            <a:srgbClr val="000000"/>
                          </a:solidFill>
                          <a:latin typeface="Calibri"/>
                        </a:rPr>
                        <a:t> </a:t>
                      </a:r>
                      <a:r>
                        <a:rPr lang="es-MX" sz="600" b="0" i="0">
                          <a:solidFill>
                            <a:srgbClr val="000000"/>
                          </a:solidFill>
                          <a:latin typeface="Calibri"/>
                        </a:rPr>
                        <a:t>​</a:t>
                      </a:r>
                      <a:endParaRPr lang="es-MX" sz="600" b="0" i="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76048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MX" sz="800" kern="1200" dirty="0">
                          <a:solidFill>
                            <a:schemeClr val="tx1"/>
                          </a:solidFill>
                          <a:latin typeface="+mn-lt"/>
                          <a:ea typeface="+mn-ea"/>
                          <a:cs typeface="+mn-cs"/>
                        </a:rPr>
                        <a:t>Seguimiento a alumnos con ausentismo</a:t>
                      </a: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a:buChar char="•"/>
                      </a:pPr>
                      <a:r>
                        <a:rPr lang="es-MX" sz="800" b="0" i="0" dirty="0">
                          <a:solidFill>
                            <a:srgbClr val="000000"/>
                          </a:solidFill>
                          <a:latin typeface="+mn-lt"/>
                        </a:rPr>
                        <a:t>Identificar a las y los estudiantes que no entran a las clases  y tienen</a:t>
                      </a:r>
                      <a:r>
                        <a:rPr lang="es-MX" sz="800" b="0" i="0" baseline="0" dirty="0">
                          <a:solidFill>
                            <a:srgbClr val="000000"/>
                          </a:solidFill>
                          <a:latin typeface="+mn-lt"/>
                        </a:rPr>
                        <a:t> más tres faltas al parcial.</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rgbClr val="000000"/>
                          </a:solidFill>
                          <a:latin typeface="+mn-lt"/>
                        </a:rPr>
                        <a:t>Docentes​</a:t>
                      </a:r>
                    </a:p>
                    <a:p>
                      <a:pPr marL="171450" indent="-171450" algn="l" fontAlgn="base">
                        <a:buFont typeface="Arial" panose="020B0604020202020204" pitchFamily="34" charset="0"/>
                        <a:buChar char="•"/>
                      </a:pPr>
                      <a:r>
                        <a:rPr lang="es-MX" sz="800" b="0" i="0" dirty="0">
                          <a:solidFill>
                            <a:srgbClr val="000000"/>
                          </a:solidFill>
                          <a:latin typeface="Calibri"/>
                        </a:rPr>
                        <a:t>Tutor​</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rgbClr val="000000"/>
                          </a:solidFill>
                          <a:latin typeface="+mn-lt"/>
                        </a:rPr>
                        <a:t>Jefes de materia​</a:t>
                      </a:r>
                      <a:endParaRPr lang="es-MX" sz="800" b="0" i="0" dirty="0">
                        <a:solidFill>
                          <a:srgbClr val="000000"/>
                        </a:solidFill>
                      </a:endParaRP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base" latinLnBrk="0" hangingPunct="1">
                        <a:lnSpc>
                          <a:spcPct val="100000"/>
                        </a:lnSpc>
                        <a:spcBef>
                          <a:spcPts val="0"/>
                        </a:spcBef>
                        <a:spcAft>
                          <a:spcPts val="0"/>
                        </a:spcAft>
                        <a:buClrTx/>
                        <a:buSzTx/>
                        <a:buFont typeface="Arial"/>
                        <a:buChar char="•"/>
                        <a:tabLst/>
                        <a:defRPr/>
                      </a:pPr>
                      <a:r>
                        <a:rPr lang="es-MX" sz="800" b="0" i="0" dirty="0">
                          <a:solidFill>
                            <a:srgbClr val="000000"/>
                          </a:solidFill>
                          <a:latin typeface="+mn-lt"/>
                        </a:rPr>
                        <a:t>​Reportes de los docentes  de las y los estudiantes que no asistieron a clase.​</a:t>
                      </a:r>
                      <a:endParaRPr lang="es-MX" sz="800" b="0" i="0" dirty="0">
                        <a:solidFill>
                          <a:srgbClr val="000000"/>
                        </a:solidFill>
                        <a:latin typeface="Arial"/>
                      </a:endParaRPr>
                    </a:p>
                    <a:p>
                      <a:pPr algn="l" fontAlgn="base">
                        <a:buFont typeface="Arial"/>
                        <a:buNone/>
                      </a:pPr>
                      <a:endParaRPr lang="es-MX" sz="800" b="0" i="0" dirty="0">
                        <a:solidFill>
                          <a:srgbClr val="000000"/>
                        </a:solidFill>
                        <a:latin typeface="Aria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base" latinLnBrk="0" hangingPunct="1">
                        <a:lnSpc>
                          <a:spcPct val="100000"/>
                        </a:lnSpc>
                        <a:spcBef>
                          <a:spcPts val="0"/>
                        </a:spcBef>
                        <a:spcAft>
                          <a:spcPts val="0"/>
                        </a:spcAft>
                        <a:buClrTx/>
                        <a:buSzTx/>
                        <a:buFont typeface="Arial"/>
                        <a:buChar char="•"/>
                        <a:tabLst/>
                        <a:defRPr/>
                      </a:pPr>
                      <a:r>
                        <a:rPr lang="es-MX" sz="800" b="0" i="0" dirty="0">
                          <a:solidFill>
                            <a:srgbClr val="000000"/>
                          </a:solidFill>
                          <a:latin typeface="+mn-lt"/>
                        </a:rPr>
                        <a:t>​Número de inasistencias de cada parcial</a:t>
                      </a:r>
                      <a:endParaRPr lang="es-MX" sz="800" b="0" i="0" dirty="0">
                        <a:solidFill>
                          <a:srgbClr val="000000"/>
                        </a:solidFill>
                        <a:latin typeface="Aria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r>
                        <a:rPr lang="es-MX" sz="800" b="0" i="0" dirty="0">
                          <a:solidFill>
                            <a:srgbClr val="000000"/>
                          </a:solidFill>
                          <a:latin typeface="+mn-lt"/>
                        </a:rPr>
                        <a:t>Reporte quincenal de asistencia por academia y después de cada parcial.</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1450" indent="-171450" algn="l" fontAlgn="base">
                        <a:buFont typeface="Arial" panose="020B0604020202020204" pitchFamily="34" charset="0"/>
                        <a:buChar char="•"/>
                      </a:pPr>
                      <a:r>
                        <a:rPr lang="es-MX" sz="800" b="0" i="0" dirty="0">
                          <a:solidFill>
                            <a:srgbClr val="000000"/>
                          </a:solidFill>
                          <a:latin typeface="+mn-lt"/>
                        </a:rPr>
                        <a:t>Docentes</a:t>
                      </a:r>
                    </a:p>
                    <a:p>
                      <a:pPr marL="171450" indent="-171450" algn="l" fontAlgn="base">
                        <a:buFont typeface="Arial" panose="020B0604020202020204" pitchFamily="34" charset="0"/>
                        <a:buChar char="•"/>
                      </a:pPr>
                      <a:r>
                        <a:rPr lang="es-MX" sz="800" b="0" i="0" dirty="0">
                          <a:solidFill>
                            <a:srgbClr val="000000"/>
                          </a:solidFill>
                          <a:latin typeface="+mn-lt"/>
                        </a:rPr>
                        <a:t>Tutor</a:t>
                      </a:r>
                    </a:p>
                    <a:p>
                      <a:pPr marL="171450" indent="-171450" algn="l" fontAlgn="base">
                        <a:buFont typeface="Arial" panose="020B0604020202020204" pitchFamily="34" charset="0"/>
                        <a:buChar char="•"/>
                      </a:pPr>
                      <a:r>
                        <a:rPr lang="es-MX" sz="800" b="0" i="0" dirty="0">
                          <a:solidFill>
                            <a:srgbClr val="000000"/>
                          </a:solidFill>
                          <a:latin typeface="+mn-lt"/>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r>
                        <a:rPr lang="es-MX" sz="800" b="0" i="0" dirty="0">
                          <a:solidFill>
                            <a:srgbClr val="000000"/>
                          </a:solidFill>
                          <a:latin typeface="Calibri"/>
                        </a:rPr>
                        <a:t>En desarrollo​</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ase"/>
                      <a:r>
                        <a:rPr lang="es-MX" sz="600" b="1" i="0" dirty="0">
                          <a:solidFill>
                            <a:srgbClr val="000000"/>
                          </a:solidFill>
                          <a:latin typeface="Calibri"/>
                        </a:rPr>
                        <a:t> </a:t>
                      </a:r>
                      <a:r>
                        <a:rPr lang="es-MX" sz="600" b="0" i="0" dirty="0">
                          <a:solidFill>
                            <a:srgbClr val="000000"/>
                          </a:solidFill>
                          <a:latin typeface="Calibri"/>
                        </a:rPr>
                        <a:t>​</a:t>
                      </a:r>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68378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MX" sz="800" b="1" kern="1200" dirty="0">
                          <a:solidFill>
                            <a:schemeClr val="tx1"/>
                          </a:solidFill>
                          <a:latin typeface="+mn-lt"/>
                          <a:ea typeface="+mn-ea"/>
                          <a:cs typeface="+mn-cs"/>
                        </a:rPr>
                        <a:t>APOYO PSICOLOGIC</a:t>
                      </a:r>
                      <a:r>
                        <a:rPr lang="es-MX" sz="800" kern="1200" dirty="0">
                          <a:solidFill>
                            <a:schemeClr val="tx1"/>
                          </a:solidFill>
                          <a:latin typeface="+mn-lt"/>
                          <a:ea typeface="+mn-ea"/>
                          <a:cs typeface="+mn-cs"/>
                        </a:rPr>
                        <a:t>O</a:t>
                      </a:r>
                    </a:p>
                    <a:p>
                      <a:pPr marL="0" marR="0" lvl="0" indent="0" algn="l" defTabSz="914400" rtl="0" eaLnBrk="1" fontAlgn="base" latinLnBrk="0" hangingPunct="1">
                        <a:lnSpc>
                          <a:spcPct val="100000"/>
                        </a:lnSpc>
                        <a:spcBef>
                          <a:spcPts val="0"/>
                        </a:spcBef>
                        <a:spcAft>
                          <a:spcPts val="0"/>
                        </a:spcAft>
                        <a:buClrTx/>
                        <a:buSzTx/>
                        <a:buFontTx/>
                        <a:buNone/>
                        <a:tabLst/>
                        <a:defRPr/>
                      </a:pPr>
                      <a:r>
                        <a:rPr lang="es-MX" sz="800" kern="1200" dirty="0">
                          <a:solidFill>
                            <a:schemeClr val="tx1"/>
                          </a:solidFill>
                          <a:latin typeface="+mn-lt"/>
                          <a:ea typeface="+mn-ea"/>
                          <a:cs typeface="+mn-cs"/>
                        </a:rPr>
                        <a:t>Seguimiento a alumnos con problemas socioemocionales</a:t>
                      </a: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marL="0" marR="0" indent="0" algn="just" defTabSz="914400" rtl="0" eaLnBrk="1" fontAlgn="base" latinLnBrk="0" hangingPunct="1">
                        <a:lnSpc>
                          <a:spcPct val="100000"/>
                        </a:lnSpc>
                        <a:spcBef>
                          <a:spcPts val="0"/>
                        </a:spcBef>
                        <a:spcAft>
                          <a:spcPts val="0"/>
                        </a:spcAft>
                        <a:buClrTx/>
                        <a:buSzTx/>
                        <a:buFont typeface="Arial"/>
                        <a:buChar char="•"/>
                        <a:tabLst/>
                        <a:defRPr/>
                      </a:pPr>
                      <a:r>
                        <a:rPr lang="es-MX" sz="800" b="0" i="0" dirty="0">
                          <a:solidFill>
                            <a:srgbClr val="000000"/>
                          </a:solidFill>
                          <a:latin typeface="+mn-lt"/>
                        </a:rPr>
                        <a:t>Realizar la canalización de las y los estudiantes que requieran atención socioemocional al área de orientación.​</a:t>
                      </a:r>
                      <a:endParaRPr lang="es-MX" sz="800" b="0" i="0" dirty="0">
                        <a:solidFill>
                          <a:srgbClr val="000000"/>
                        </a:solidFill>
                        <a:latin typeface="Arial"/>
                      </a:endParaRPr>
                    </a:p>
                    <a:p>
                      <a:pPr algn="l" fontAlgn="base">
                        <a:buFont typeface="Arial"/>
                        <a:buChar char="•"/>
                      </a:pP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rgbClr val="000000"/>
                          </a:solidFill>
                          <a:latin typeface="+mn-lt"/>
                        </a:rPr>
                        <a:t>Docentes​</a:t>
                      </a:r>
                    </a:p>
                    <a:p>
                      <a:pPr marL="171450" indent="-171450" algn="l" fontAlgn="base">
                        <a:buFont typeface="Arial" panose="020B0604020202020204" pitchFamily="34" charset="0"/>
                        <a:buChar char="•"/>
                      </a:pPr>
                      <a:r>
                        <a:rPr lang="es-MX" sz="800" b="0" i="0" dirty="0">
                          <a:solidFill>
                            <a:srgbClr val="000000"/>
                          </a:solidFill>
                          <a:latin typeface="+mn-lt"/>
                        </a:rPr>
                        <a:t>Tutor​</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rgbClr val="000000"/>
                          </a:solidFill>
                          <a:latin typeface="+mn-lt"/>
                        </a:rPr>
                        <a:t>Jefes de materia​</a:t>
                      </a:r>
                      <a:endParaRPr lang="es-MX" sz="800" b="0" i="0" dirty="0">
                        <a:solidFill>
                          <a:srgbClr val="000000"/>
                        </a:solidFill>
                      </a:endParaRP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just" fontAlgn="base">
                        <a:buFont typeface="Arial"/>
                        <a:buChar char="•"/>
                      </a:pPr>
                      <a:r>
                        <a:rPr lang="es-MX" sz="800" b="0" i="0" dirty="0">
                          <a:solidFill>
                            <a:srgbClr val="000000"/>
                          </a:solidFill>
                          <a:latin typeface="+mn-lt"/>
                        </a:rPr>
                        <a:t>Reportes de atención, seguimiento  y/o canalización de las y los estudiantes con problemas socioemocionales​.</a:t>
                      </a:r>
                    </a:p>
                    <a:p>
                      <a:pPr algn="just" fontAlgn="base">
                        <a:buFont typeface="Arial"/>
                        <a:buNone/>
                      </a:pPr>
                      <a:endParaRPr lang="es-MX" sz="800" b="0" i="0" dirty="0">
                        <a:solidFill>
                          <a:srgbClr val="000000"/>
                        </a:solidFill>
                        <a:latin typeface="Arial"/>
                      </a:endParaRPr>
                    </a:p>
                    <a:p>
                      <a:pPr algn="just" fontAlgn="base">
                        <a:buFont typeface="Arial"/>
                        <a:buChar char="•"/>
                      </a:pPr>
                      <a:r>
                        <a:rPr lang="es-MX" sz="800" b="0" i="0" dirty="0">
                          <a:solidFill>
                            <a:srgbClr val="000000"/>
                          </a:solidFill>
                          <a:latin typeface="+mn-lt"/>
                        </a:rPr>
                        <a:t>Reporte de acciones realizadas con los docentes de las y los estudiantes con problemas socioemocionales.</a:t>
                      </a:r>
                      <a:endParaRPr lang="es-MX" sz="800" b="0" i="0" dirty="0">
                        <a:solidFill>
                          <a:srgbClr val="000000"/>
                        </a:solidFill>
                        <a:latin typeface="Aria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just" fontAlgn="base">
                        <a:buFont typeface="Arial"/>
                        <a:buChar char="•"/>
                      </a:pPr>
                      <a:r>
                        <a:rPr lang="es-MX" sz="800" b="0" i="0" dirty="0">
                          <a:solidFill>
                            <a:srgbClr val="000000"/>
                          </a:solidFill>
                          <a:latin typeface="+mn-lt"/>
                        </a:rPr>
                        <a:t>Reporte de la evolución del problema socioemocional de las y los estudiantes atendidos y canalizados.​</a:t>
                      </a:r>
                      <a:endParaRPr lang="es-MX" sz="800" b="0" i="0" dirty="0">
                        <a:solidFill>
                          <a:srgbClr val="000000"/>
                        </a:solidFill>
                        <a:latin typeface="Arial"/>
                      </a:endParaRPr>
                    </a:p>
                    <a:p>
                      <a:pPr algn="just" fontAlgn="base">
                        <a:buFont typeface="Arial"/>
                        <a:buChar char="•"/>
                      </a:pPr>
                      <a:r>
                        <a:rPr lang="es-MX" sz="800" b="0" i="0" dirty="0">
                          <a:solidFill>
                            <a:srgbClr val="000000"/>
                          </a:solidFill>
                          <a:latin typeface="+mn-lt"/>
                        </a:rPr>
                        <a:t>Reporte de las actividades proyectadas por los docentes de grupo  de  las y los estudiantes con problema socioemocional</a:t>
                      </a:r>
                      <a:endParaRPr lang="es-MX" sz="800" b="0" i="0" dirty="0">
                        <a:solidFill>
                          <a:srgbClr val="000000"/>
                        </a:solidFill>
                        <a:latin typeface="Aria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s-MX" sz="800" b="0" i="0" dirty="0">
                          <a:solidFill>
                            <a:srgbClr val="000000"/>
                          </a:solidFill>
                          <a:latin typeface="+mn-lt"/>
                        </a:rPr>
                        <a:t>Durante el semestre​</a:t>
                      </a:r>
                      <a:endParaRPr lang="es-MX" sz="800" b="0" i="0" dirty="0">
                        <a:solidFill>
                          <a:srgbClr val="000000"/>
                        </a:solidFill>
                      </a:endParaRP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r>
                        <a:rPr lang="es-MX" sz="800" b="0" i="0" dirty="0">
                          <a:solidFill>
                            <a:srgbClr val="000000"/>
                          </a:solidFill>
                          <a:latin typeface="+mn-lt"/>
                        </a:rPr>
                        <a:t>Coordinador de Orientación y Tutorías,</a:t>
                      </a:r>
                    </a:p>
                    <a:p>
                      <a:pPr algn="l" fontAlgn="base"/>
                      <a:r>
                        <a:rPr lang="es-MX" sz="800" b="0" i="0" dirty="0">
                          <a:solidFill>
                            <a:srgbClr val="000000"/>
                          </a:solidFill>
                          <a:latin typeface="+mn-lt"/>
                        </a:rPr>
                        <a:t>orientador</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r>
                        <a:rPr lang="es-MX" sz="800" b="0" i="0" dirty="0">
                          <a:solidFill>
                            <a:srgbClr val="000000"/>
                          </a:solidFill>
                          <a:latin typeface="+mn-lt"/>
                        </a:rPr>
                        <a:t>En desarrollo</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5626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a:extLst>
              <a:ext uri="{FF2B5EF4-FFF2-40B4-BE49-F238E27FC236}">
                <a16:creationId xmlns:a16="http://schemas.microsoft.com/office/drawing/2014/main" id="{91ECA5C4-9A0C-4B84-9D83-7C82884B600C}"/>
              </a:ext>
            </a:extLst>
          </p:cNvPr>
          <p:cNvGraphicFramePr>
            <a:graphicFrameLocks noGrp="1"/>
          </p:cNvGraphicFramePr>
          <p:nvPr>
            <p:extLst>
              <p:ext uri="{D42A27DB-BD31-4B8C-83A1-F6EECF244321}">
                <p14:modId xmlns:p14="http://schemas.microsoft.com/office/powerpoint/2010/main" val="1911032724"/>
              </p:ext>
            </p:extLst>
          </p:nvPr>
        </p:nvGraphicFramePr>
        <p:xfrm>
          <a:off x="337876" y="783587"/>
          <a:ext cx="11726877" cy="4147888"/>
        </p:xfrm>
        <a:graphic>
          <a:graphicData uri="http://schemas.openxmlformats.org/drawingml/2006/table">
            <a:tbl>
              <a:tblPr/>
              <a:tblGrid>
                <a:gridCol w="1508680">
                  <a:extLst>
                    <a:ext uri="{9D8B030D-6E8A-4147-A177-3AD203B41FA5}">
                      <a16:colId xmlns:a16="http://schemas.microsoft.com/office/drawing/2014/main" val="20000"/>
                    </a:ext>
                  </a:extLst>
                </a:gridCol>
                <a:gridCol w="1455937">
                  <a:extLst>
                    <a:ext uri="{9D8B030D-6E8A-4147-A177-3AD203B41FA5}">
                      <a16:colId xmlns:a16="http://schemas.microsoft.com/office/drawing/2014/main" val="20001"/>
                    </a:ext>
                  </a:extLst>
                </a:gridCol>
                <a:gridCol w="1127464">
                  <a:extLst>
                    <a:ext uri="{9D8B030D-6E8A-4147-A177-3AD203B41FA5}">
                      <a16:colId xmlns:a16="http://schemas.microsoft.com/office/drawing/2014/main" val="20002"/>
                    </a:ext>
                  </a:extLst>
                </a:gridCol>
                <a:gridCol w="1233996">
                  <a:extLst>
                    <a:ext uri="{9D8B030D-6E8A-4147-A177-3AD203B41FA5}">
                      <a16:colId xmlns:a16="http://schemas.microsoft.com/office/drawing/2014/main" val="20003"/>
                    </a:ext>
                  </a:extLst>
                </a:gridCol>
                <a:gridCol w="1473694">
                  <a:extLst>
                    <a:ext uri="{9D8B030D-6E8A-4147-A177-3AD203B41FA5}">
                      <a16:colId xmlns:a16="http://schemas.microsoft.com/office/drawing/2014/main" val="20004"/>
                    </a:ext>
                  </a:extLst>
                </a:gridCol>
                <a:gridCol w="1145219">
                  <a:extLst>
                    <a:ext uri="{9D8B030D-6E8A-4147-A177-3AD203B41FA5}">
                      <a16:colId xmlns:a16="http://schemas.microsoft.com/office/drawing/2014/main" val="20005"/>
                    </a:ext>
                  </a:extLst>
                </a:gridCol>
                <a:gridCol w="870012">
                  <a:extLst>
                    <a:ext uri="{9D8B030D-6E8A-4147-A177-3AD203B41FA5}">
                      <a16:colId xmlns:a16="http://schemas.microsoft.com/office/drawing/2014/main" val="20006"/>
                    </a:ext>
                  </a:extLst>
                </a:gridCol>
                <a:gridCol w="976543">
                  <a:extLst>
                    <a:ext uri="{9D8B030D-6E8A-4147-A177-3AD203B41FA5}">
                      <a16:colId xmlns:a16="http://schemas.microsoft.com/office/drawing/2014/main" val="20007"/>
                    </a:ext>
                  </a:extLst>
                </a:gridCol>
                <a:gridCol w="976544">
                  <a:extLst>
                    <a:ext uri="{9D8B030D-6E8A-4147-A177-3AD203B41FA5}">
                      <a16:colId xmlns:a16="http://schemas.microsoft.com/office/drawing/2014/main" val="20008"/>
                    </a:ext>
                  </a:extLst>
                </a:gridCol>
                <a:gridCol w="958788">
                  <a:extLst>
                    <a:ext uri="{9D8B030D-6E8A-4147-A177-3AD203B41FA5}">
                      <a16:colId xmlns:a16="http://schemas.microsoft.com/office/drawing/2014/main" val="20009"/>
                    </a:ext>
                  </a:extLst>
                </a:gridCol>
              </a:tblGrid>
              <a:tr h="517932">
                <a:tc gridSpan="7">
                  <a:txBody>
                    <a:bodyPr/>
                    <a:lstStyle/>
                    <a:p>
                      <a:pPr algn="just" fontAlgn="base"/>
                      <a:r>
                        <a:rPr lang="es-MX" sz="3600" b="0" i="0" dirty="0">
                          <a:solidFill>
                            <a:srgbClr val="000000"/>
                          </a:solidFill>
                        </a:rPr>
                        <a:t>Plan de acción</a:t>
                      </a: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ase"/>
                      <a:r>
                        <a:rPr lang="es-MX" sz="900" b="1" i="0" dirty="0">
                          <a:solidFill>
                            <a:srgbClr val="000000"/>
                          </a:solidFill>
                          <a:latin typeface="Calibri"/>
                        </a:rPr>
                        <a:t>EVALUACIÓN DE LA IMPLEMENTACIÓN</a:t>
                      </a:r>
                      <a:r>
                        <a:rPr lang="es-MX" sz="900" b="0" i="0" dirty="0">
                          <a:solidFill>
                            <a:srgbClr val="000000"/>
                          </a:solidFill>
                          <a:latin typeface="Calibri"/>
                        </a:rPr>
                        <a:t>​</a:t>
                      </a:r>
                      <a:endParaRPr lang="es-MX" sz="9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559570">
                <a:tc>
                  <a:txBody>
                    <a:bodyPr/>
                    <a:lstStyle/>
                    <a:p>
                      <a:pPr algn="ctr" fontAlgn="base"/>
                      <a:r>
                        <a:rPr lang="es-ES" sz="900" b="1" i="0" dirty="0">
                          <a:solidFill>
                            <a:srgbClr val="000000"/>
                          </a:solidFill>
                        </a:rPr>
                        <a:t>CATEGORIAS</a:t>
                      </a: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Tareas​</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Responsables de las tareas​</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Recursos necesarios​</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Indicador de seguimiento​</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Fechas de seguimiento​</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Responsable de seguimiento​</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MX" sz="900" b="1" i="0" dirty="0">
                          <a:solidFill>
                            <a:srgbClr val="000000"/>
                          </a:solidFill>
                          <a:latin typeface="Calibri"/>
                        </a:rPr>
                        <a:t>¿Se cumplió el indicador en el tiempo propuesto?​</a:t>
                      </a:r>
                      <a:endParaRPr lang="es-MX"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MX" sz="900" b="1" i="0" dirty="0">
                          <a:solidFill>
                            <a:srgbClr val="000000"/>
                          </a:solidFill>
                          <a:latin typeface="Calibri"/>
                        </a:rPr>
                        <a:t>Si no se cumplió, ¿qué impidió su cumplimiento?​</a:t>
                      </a:r>
                      <a:endParaRPr lang="es-MX"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ctr" fontAlgn="base"/>
                      <a:r>
                        <a:rPr lang="es-ES" sz="900" b="1" i="0" dirty="0">
                          <a:solidFill>
                            <a:srgbClr val="000000"/>
                          </a:solidFill>
                          <a:latin typeface="Calibri"/>
                        </a:rPr>
                        <a:t>¿Qué aprendizajes obtuvo?​</a:t>
                      </a:r>
                      <a:endParaRPr lang="es-ES" sz="900" b="1"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9396">
                <a:tc>
                  <a:txBody>
                    <a:bodyPr/>
                    <a:lstStyle/>
                    <a:p>
                      <a:pPr algn="l" fontAlgn="base"/>
                      <a:r>
                        <a:rPr lang="es-ES" sz="800" b="0" i="0" dirty="0">
                          <a:solidFill>
                            <a:srgbClr val="000000"/>
                          </a:solidFill>
                        </a:rPr>
                        <a:t>Padres de familia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71450" indent="-171450" algn="l" fontAlgn="base">
                        <a:buFont typeface="Arial" panose="020B0604020202020204" pitchFamily="34" charset="0"/>
                        <a:buChar char="•"/>
                      </a:pPr>
                      <a:r>
                        <a:rPr lang="es-ES" sz="800" b="0" i="0" dirty="0">
                          <a:solidFill>
                            <a:srgbClr val="000000"/>
                          </a:solidFill>
                          <a:latin typeface="Arial"/>
                        </a:rPr>
                        <a:t>Informar a los padres de familia del desempeño académico de sus hijos</a:t>
                      </a:r>
                    </a:p>
                    <a:p>
                      <a:pPr marL="171450" indent="-171450" algn="l" fontAlgn="base">
                        <a:buFont typeface="Arial" panose="020B0604020202020204" pitchFamily="34" charset="0"/>
                        <a:buChar char="•"/>
                      </a:pPr>
                      <a:r>
                        <a:rPr lang="es-ES" sz="800" b="0" i="0" dirty="0">
                          <a:solidFill>
                            <a:srgbClr val="000000"/>
                          </a:solidFill>
                          <a:latin typeface="Arial"/>
                        </a:rPr>
                        <a:t>Invitarlos a hacer rondines como padres vigilantes</a:t>
                      </a:r>
                    </a:p>
                    <a:p>
                      <a:pPr marL="171450" indent="-171450" algn="l" fontAlgn="base">
                        <a:buFont typeface="Arial" panose="020B0604020202020204" pitchFamily="34" charset="0"/>
                        <a:buChar char="•"/>
                      </a:pPr>
                      <a:r>
                        <a:rPr lang="es-ES" sz="800" b="0" i="0" dirty="0">
                          <a:solidFill>
                            <a:srgbClr val="000000"/>
                          </a:solidFill>
                          <a:latin typeface="Arial"/>
                        </a:rPr>
                        <a:t>Invitarlos a participar en el comité de revisión de útiles escolares</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71450" indent="-171450" algn="l" fontAlgn="base">
                        <a:buFont typeface="Arial" panose="020B0604020202020204" pitchFamily="34" charset="0"/>
                        <a:buChar char="•"/>
                      </a:pPr>
                      <a:r>
                        <a:rPr lang="es-ES" sz="800" b="0" i="0" dirty="0">
                          <a:solidFill>
                            <a:srgbClr val="000000"/>
                          </a:solidFill>
                        </a:rPr>
                        <a:t>Dirección</a:t>
                      </a:r>
                    </a:p>
                    <a:p>
                      <a:pPr marL="171450" indent="-171450" algn="l" fontAlgn="base">
                        <a:buFont typeface="Arial" panose="020B0604020202020204" pitchFamily="34" charset="0"/>
                        <a:buChar char="•"/>
                      </a:pPr>
                      <a:r>
                        <a:rPr lang="es-ES" sz="800" b="0" i="0" dirty="0">
                          <a:solidFill>
                            <a:srgbClr val="000000"/>
                          </a:solidFill>
                        </a:rPr>
                        <a:t>Subdirección</a:t>
                      </a:r>
                    </a:p>
                    <a:p>
                      <a:pPr marL="171450" indent="-171450" algn="l" fontAlgn="base">
                        <a:buFont typeface="Arial" panose="020B0604020202020204" pitchFamily="34" charset="0"/>
                        <a:buChar char="•"/>
                      </a:pPr>
                      <a:r>
                        <a:rPr lang="es-ES" sz="800" b="0" i="0" dirty="0">
                          <a:solidFill>
                            <a:srgbClr val="000000"/>
                          </a:solidFill>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71450" indent="-171450" algn="l" fontAlgn="base">
                        <a:buFont typeface="Arial" panose="020B0604020202020204" pitchFamily="34" charset="0"/>
                        <a:buChar char="•"/>
                      </a:pPr>
                      <a:r>
                        <a:rPr lang="es-ES" sz="800" b="0" i="0" dirty="0">
                          <a:solidFill>
                            <a:srgbClr val="000000"/>
                          </a:solidFill>
                        </a:rPr>
                        <a:t>Boletas de cada parcial</a:t>
                      </a:r>
                    </a:p>
                    <a:p>
                      <a:pPr marL="171450" indent="-171450" algn="l" fontAlgn="base">
                        <a:buFont typeface="Arial" panose="020B0604020202020204" pitchFamily="34" charset="0"/>
                        <a:buChar char="•"/>
                      </a:pPr>
                      <a:r>
                        <a:rPr lang="es-ES" sz="800" b="0" i="0" dirty="0">
                          <a:solidFill>
                            <a:srgbClr val="000000"/>
                          </a:solidFill>
                        </a:rPr>
                        <a:t>Formato de revisión de útiles escolares</a:t>
                      </a:r>
                    </a:p>
                    <a:p>
                      <a:pPr marL="171450" indent="-171450" algn="l" fontAlgn="base">
                        <a:buFont typeface="Arial" panose="020B0604020202020204" pitchFamily="34" charset="0"/>
                        <a:buChar char="•"/>
                      </a:pPr>
                      <a:r>
                        <a:rPr lang="es-ES" sz="800" b="0" i="0" dirty="0">
                          <a:solidFill>
                            <a:srgbClr val="000000"/>
                          </a:solidFill>
                        </a:rPr>
                        <a:t>Gafete de madre/padre vigilante</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buFont typeface="Arial"/>
                        <a:buChar char="•"/>
                      </a:pPr>
                      <a:r>
                        <a:rPr lang="es-ES" sz="800" b="0" i="0" dirty="0">
                          <a:solidFill>
                            <a:srgbClr val="000000"/>
                          </a:solidFill>
                          <a:latin typeface="Arial"/>
                        </a:rPr>
                        <a:t>Calificaciones por parcial</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s-ES" sz="800" b="0" i="0" dirty="0">
                          <a:solidFill>
                            <a:srgbClr val="000000"/>
                          </a:solidFill>
                        </a:rPr>
                        <a:t>Durante el semestre</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71450" indent="-171450" algn="l" fontAlgn="base">
                        <a:buFont typeface="Arial" panose="020B0604020202020204" pitchFamily="34" charset="0"/>
                        <a:buChar char="•"/>
                      </a:pPr>
                      <a:r>
                        <a:rPr lang="es-ES" sz="800" b="0" i="0" dirty="0">
                          <a:solidFill>
                            <a:srgbClr val="000000"/>
                          </a:solidFill>
                        </a:rPr>
                        <a:t>Dirección</a:t>
                      </a:r>
                    </a:p>
                    <a:p>
                      <a:pPr marL="171450" indent="-171450" algn="l" fontAlgn="base">
                        <a:buFont typeface="Arial" panose="020B0604020202020204" pitchFamily="34" charset="0"/>
                        <a:buChar char="•"/>
                      </a:pPr>
                      <a:r>
                        <a:rPr lang="es-ES" sz="800" b="0" i="0" dirty="0">
                          <a:solidFill>
                            <a:srgbClr val="000000"/>
                          </a:solidFill>
                        </a:rPr>
                        <a:t>Subdirección</a:t>
                      </a:r>
                    </a:p>
                    <a:p>
                      <a:pPr marL="171450" indent="-171450" algn="l" fontAlgn="base">
                        <a:buFont typeface="Arial" panose="020B0604020202020204" pitchFamily="34" charset="0"/>
                        <a:buChar char="•"/>
                      </a:pPr>
                      <a:r>
                        <a:rPr lang="es-ES" sz="800" b="0" i="0" dirty="0">
                          <a:solidFill>
                            <a:srgbClr val="000000"/>
                          </a:solidFill>
                        </a:rPr>
                        <a:t>Jefes de materia</a:t>
                      </a:r>
                      <a:endParaRPr lang="es-MX" sz="800" b="0" i="0" dirty="0">
                        <a:solidFill>
                          <a:srgbClr val="000000"/>
                        </a:solidFill>
                      </a:endParaRP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s-ES" sz="800" b="0" i="0" dirty="0">
                          <a:solidFill>
                            <a:srgbClr val="000000"/>
                          </a:solidFill>
                        </a:rPr>
                        <a:t>En desarrollo</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40808769"/>
                  </a:ext>
                </a:extLst>
              </a:tr>
              <a:tr h="809396">
                <a:tc>
                  <a:txBody>
                    <a:bodyPr/>
                    <a:lstStyle/>
                    <a:p>
                      <a:pPr algn="l" fontAlgn="base"/>
                      <a:r>
                        <a:rPr lang="es-MX" sz="800" b="0" i="0" dirty="0">
                          <a:solidFill>
                            <a:srgbClr val="000000"/>
                          </a:solidFill>
                          <a:latin typeface="Calibri"/>
                        </a:rPr>
                        <a:t> Promoción de trabajo transversal</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buFont typeface="Arial"/>
                        <a:buChar char="•"/>
                      </a:pPr>
                      <a:r>
                        <a:rPr lang="es-MX" sz="800" b="0" i="0" dirty="0">
                          <a:solidFill>
                            <a:srgbClr val="000000"/>
                          </a:solidFill>
                          <a:latin typeface="Calibri"/>
                        </a:rPr>
                        <a:t>Reciclado de </a:t>
                      </a:r>
                      <a:r>
                        <a:rPr lang="es-MX" sz="800" b="0" i="0" dirty="0" err="1">
                          <a:solidFill>
                            <a:srgbClr val="000000"/>
                          </a:solidFill>
                          <a:latin typeface="Calibri"/>
                        </a:rPr>
                        <a:t>Pet</a:t>
                      </a:r>
                      <a:endParaRPr lang="es-MX" sz="800" b="0" i="0" dirty="0">
                        <a:solidFill>
                          <a:srgbClr val="000000"/>
                        </a:solidFill>
                        <a:latin typeface="Calibri"/>
                      </a:endParaRPr>
                    </a:p>
                    <a:p>
                      <a:pPr algn="l" fontAlgn="base">
                        <a:buFont typeface="Arial"/>
                        <a:buChar char="•"/>
                      </a:pPr>
                      <a:r>
                        <a:rPr lang="es-MX" sz="800" b="0" i="0" dirty="0">
                          <a:solidFill>
                            <a:srgbClr val="000000"/>
                          </a:solidFill>
                          <a:latin typeface="Calibri"/>
                        </a:rPr>
                        <a:t>Reciclado de latas de aluminio</a:t>
                      </a:r>
                    </a:p>
                    <a:p>
                      <a:pPr algn="l" fontAlgn="base">
                        <a:buFont typeface="Arial"/>
                        <a:buChar char="•"/>
                      </a:pPr>
                      <a:r>
                        <a:rPr lang="es-MX" sz="800" b="0" i="0" dirty="0">
                          <a:solidFill>
                            <a:srgbClr val="000000"/>
                          </a:solidFill>
                          <a:latin typeface="Calibri"/>
                        </a:rPr>
                        <a:t>Recolección de tapitas</a:t>
                      </a:r>
                    </a:p>
                    <a:p>
                      <a:pPr algn="l" fontAlgn="base">
                        <a:buFont typeface="Arial"/>
                        <a:buChar char="•"/>
                      </a:pPr>
                      <a:r>
                        <a:rPr lang="es-MX" sz="800" b="0" i="0" dirty="0">
                          <a:solidFill>
                            <a:srgbClr val="000000"/>
                          </a:solidFill>
                          <a:latin typeface="Calibri"/>
                        </a:rPr>
                        <a:t>.​Mantenimiento jardín polinizador</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marL="171450" indent="-171450" algn="l" fontAlgn="base">
                        <a:buFont typeface="Arial" panose="020B0604020202020204" pitchFamily="34" charset="0"/>
                        <a:buChar char="•"/>
                      </a:pPr>
                      <a:r>
                        <a:rPr lang="es-MX" sz="800" b="0" i="0" dirty="0">
                          <a:solidFill>
                            <a:srgbClr val="000000"/>
                          </a:solidFill>
                          <a:latin typeface="Calibri"/>
                        </a:rPr>
                        <a:t>Docentes​</a:t>
                      </a:r>
                      <a:endParaRPr lang="es-MX" sz="800" b="0" i="0" dirty="0">
                        <a:solidFill>
                          <a:srgbClr val="000000"/>
                        </a:solidFill>
                      </a:endParaRPr>
                    </a:p>
                    <a:p>
                      <a:pPr marL="171450" indent="-171450" algn="l" fontAlgn="base">
                        <a:buFont typeface="Arial" panose="020B0604020202020204" pitchFamily="34" charset="0"/>
                        <a:buChar char="•"/>
                      </a:pPr>
                      <a:r>
                        <a:rPr lang="es-MX" sz="800" b="0" i="0" dirty="0">
                          <a:solidFill>
                            <a:srgbClr val="000000"/>
                          </a:solidFill>
                          <a:latin typeface="Calibri"/>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buFont typeface="Arial"/>
                        <a:buChar char="•"/>
                      </a:pPr>
                      <a:r>
                        <a:rPr lang="es-MX" sz="800" b="0" i="0" dirty="0">
                          <a:solidFill>
                            <a:srgbClr val="000000"/>
                          </a:solidFill>
                          <a:latin typeface="Calibri"/>
                        </a:rPr>
                        <a:t>Reportes de actividades proyectadas por los docentes </a:t>
                      </a:r>
                      <a:endParaRPr lang="es-MX" sz="800" b="0" i="0" dirty="0">
                        <a:solidFill>
                          <a:srgbClr val="000000"/>
                        </a:solidFill>
                        <a:latin typeface="Arial"/>
                      </a:endParaRPr>
                    </a:p>
                    <a:p>
                      <a:pPr algn="l" fontAlgn="base"/>
                      <a:r>
                        <a:rPr lang="es-MX" sz="800" b="0" i="0" dirty="0">
                          <a:solidFill>
                            <a:srgbClr val="000000"/>
                          </a:solidFill>
                          <a:latin typeface="Calibri"/>
                        </a:rPr>
                        <a:t>​</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buFont typeface="Arial"/>
                        <a:buChar char="•"/>
                      </a:pPr>
                      <a:r>
                        <a:rPr lang="es-MX" sz="800" b="0" i="0">
                          <a:solidFill>
                            <a:srgbClr val="000000"/>
                          </a:solidFill>
                          <a:latin typeface="Calibri"/>
                        </a:rPr>
                        <a:t>Reportes de trabajo por academia  de las acciones realizadas para la integración de trabajo colegiado entre los docentes.  ​</a:t>
                      </a:r>
                      <a:endParaRPr lang="es-MX" sz="800" b="0" i="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r>
                        <a:rPr lang="es-MX" sz="800" b="0" i="0" dirty="0">
                          <a:solidFill>
                            <a:srgbClr val="000000"/>
                          </a:solidFill>
                          <a:latin typeface="Calibri"/>
                        </a:rPr>
                        <a:t> Durante el semestre​</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marL="171450" indent="-171450" algn="l" fontAlgn="base">
                        <a:buFont typeface="Arial" panose="020B0604020202020204" pitchFamily="34" charset="0"/>
                        <a:buChar char="•"/>
                      </a:pPr>
                      <a:r>
                        <a:rPr lang="es-MX" sz="800" b="0" i="0" dirty="0">
                          <a:solidFill>
                            <a:srgbClr val="000000"/>
                          </a:solidFill>
                          <a:latin typeface="+mn-lt"/>
                        </a:rPr>
                        <a:t>​Docentes​</a:t>
                      </a:r>
                      <a:endParaRPr lang="es-MX" sz="800" b="0" i="0" dirty="0">
                        <a:solidFill>
                          <a:srgbClr val="000000"/>
                        </a:solidFill>
                      </a:endParaRPr>
                    </a:p>
                    <a:p>
                      <a:pPr marL="171450" indent="-171450" algn="l" fontAlgn="base">
                        <a:buFont typeface="Arial" panose="020B0604020202020204" pitchFamily="34" charset="0"/>
                        <a:buChar char="•"/>
                      </a:pPr>
                      <a:r>
                        <a:rPr lang="es-MX" sz="800" b="0" i="0" dirty="0">
                          <a:solidFill>
                            <a:srgbClr val="000000"/>
                          </a:solidFill>
                          <a:latin typeface="+mn-lt"/>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r>
                        <a:rPr lang="es-MX" sz="800" b="1" i="0" dirty="0">
                          <a:solidFill>
                            <a:srgbClr val="000000"/>
                          </a:solidFill>
                          <a:latin typeface="Calibri"/>
                        </a:rPr>
                        <a:t> </a:t>
                      </a:r>
                      <a:r>
                        <a:rPr lang="es-MX" sz="800" b="0" i="0" dirty="0">
                          <a:solidFill>
                            <a:srgbClr val="000000"/>
                          </a:solidFill>
                          <a:latin typeface="Calibri"/>
                        </a:rPr>
                        <a:t>En desarrollo​</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r>
                        <a:rPr lang="es-MX" sz="600" b="1" i="0" dirty="0">
                          <a:solidFill>
                            <a:srgbClr val="000000"/>
                          </a:solidFill>
                          <a:latin typeface="Calibri"/>
                        </a:rPr>
                        <a:t> </a:t>
                      </a:r>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tc>
                  <a:txBody>
                    <a:bodyPr/>
                    <a:lstStyle/>
                    <a:p>
                      <a:pPr algn="l" fontAlgn="base"/>
                      <a:r>
                        <a:rPr lang="es-MX" sz="600" b="1" i="0" dirty="0">
                          <a:solidFill>
                            <a:srgbClr val="000000"/>
                          </a:solidFill>
                          <a:latin typeface="Calibri"/>
                        </a:rPr>
                        <a:t> </a:t>
                      </a:r>
                      <a:r>
                        <a:rPr lang="es-MX" sz="600" b="0" i="0" dirty="0">
                          <a:solidFill>
                            <a:srgbClr val="000000"/>
                          </a:solidFill>
                          <a:latin typeface="Calibri"/>
                        </a:rPr>
                        <a:t>​</a:t>
                      </a:r>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09396">
                <a:tc>
                  <a:txBody>
                    <a:bodyPr/>
                    <a:lstStyle/>
                    <a:p>
                      <a:pPr algn="l" fontAlgn="base"/>
                      <a:r>
                        <a:rPr lang="es-ES" sz="800" b="0" i="0" dirty="0">
                          <a:solidFill>
                            <a:srgbClr val="000000"/>
                          </a:solidFill>
                        </a:rPr>
                        <a:t>Responsabilidad social</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ase">
                        <a:buFont typeface="Arial"/>
                        <a:buChar char="•"/>
                      </a:pPr>
                      <a:r>
                        <a:rPr lang="es-ES" sz="800" b="0" i="0" dirty="0">
                          <a:solidFill>
                            <a:srgbClr val="000000"/>
                          </a:solidFill>
                          <a:latin typeface="Arial"/>
                        </a:rPr>
                        <a:t>Recolección de tapitas para apoyar a los niños con </a:t>
                      </a:r>
                      <a:r>
                        <a:rPr lang="es-ES" sz="800" b="0" i="0" dirty="0" err="1">
                          <a:solidFill>
                            <a:srgbClr val="000000"/>
                          </a:solidFill>
                          <a:latin typeface="Arial"/>
                        </a:rPr>
                        <a:t>cancer</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171450" indent="-171450" algn="l" fontAlgn="base">
                        <a:buFont typeface="Arial" panose="020B0604020202020204" pitchFamily="34" charset="0"/>
                        <a:buChar char="•"/>
                      </a:pPr>
                      <a:r>
                        <a:rPr lang="es-MX" sz="800" b="0" i="0" dirty="0">
                          <a:solidFill>
                            <a:srgbClr val="000000"/>
                          </a:solidFill>
                          <a:latin typeface="+mn-lt"/>
                        </a:rPr>
                        <a:t>Docentes​</a:t>
                      </a:r>
                      <a:endParaRPr lang="es-MX" sz="800" b="0" i="0" dirty="0">
                        <a:solidFill>
                          <a:srgbClr val="000000"/>
                        </a:solidFill>
                      </a:endParaRPr>
                    </a:p>
                    <a:p>
                      <a:pPr marL="171450" indent="-171450" algn="l" fontAlgn="base">
                        <a:buFont typeface="Arial" panose="020B0604020202020204" pitchFamily="34" charset="0"/>
                        <a:buChar char="•"/>
                      </a:pPr>
                      <a:r>
                        <a:rPr lang="es-MX" sz="800" b="0" i="0" dirty="0">
                          <a:solidFill>
                            <a:srgbClr val="000000"/>
                          </a:solidFill>
                          <a:latin typeface="+mn-lt"/>
                        </a:rPr>
                        <a:t>Jefes de materia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171450" indent="-171450" algn="l" fontAlgn="base">
                        <a:buFont typeface="Arial" panose="020B0604020202020204" pitchFamily="34" charset="0"/>
                        <a:buChar char="•"/>
                      </a:pPr>
                      <a:r>
                        <a:rPr lang="es-ES" sz="800" b="0" i="0" dirty="0">
                          <a:solidFill>
                            <a:srgbClr val="000000"/>
                          </a:solidFill>
                        </a:rPr>
                        <a:t>Contenedor</a:t>
                      </a:r>
                    </a:p>
                    <a:p>
                      <a:pPr marL="171450" indent="-171450" algn="l" fontAlgn="base">
                        <a:buFont typeface="Arial" panose="020B0604020202020204" pitchFamily="34" charset="0"/>
                        <a:buChar char="•"/>
                      </a:pPr>
                      <a:r>
                        <a:rPr lang="es-ES" sz="800" b="0" i="0" dirty="0">
                          <a:solidFill>
                            <a:srgbClr val="000000"/>
                          </a:solidFill>
                        </a:rPr>
                        <a:t>Propaganda</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ase">
                        <a:buFont typeface="Arial"/>
                        <a:buChar char="•"/>
                      </a:pPr>
                      <a:r>
                        <a:rPr lang="es-ES" sz="800" b="0" i="0" dirty="0">
                          <a:solidFill>
                            <a:srgbClr val="000000"/>
                          </a:solidFill>
                          <a:latin typeface="Arial"/>
                        </a:rPr>
                        <a:t>Número de tapitas recolectadas</a:t>
                      </a:r>
                      <a:endParaRPr lang="es-MX" sz="800" b="0" i="0" dirty="0">
                        <a:solidFill>
                          <a:srgbClr val="000000"/>
                        </a:solidFill>
                        <a:latin typeface="Aria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ase"/>
                      <a:r>
                        <a:rPr lang="es-ES" sz="800" b="0" i="0" dirty="0">
                          <a:solidFill>
                            <a:srgbClr val="000000"/>
                          </a:solidFill>
                        </a:rPr>
                        <a:t>Durante el semestre</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171450" indent="-171450" algn="l" fontAlgn="base">
                        <a:buFont typeface="Arial" panose="020B0604020202020204" pitchFamily="34" charset="0"/>
                        <a:buChar char="•"/>
                      </a:pPr>
                      <a:r>
                        <a:rPr lang="es-MX" sz="800" b="0" i="0" dirty="0">
                          <a:solidFill>
                            <a:srgbClr val="000000"/>
                          </a:solidFill>
                          <a:latin typeface="+mn-lt"/>
                        </a:rPr>
                        <a:t>Docentes​</a:t>
                      </a:r>
                      <a:endParaRPr lang="es-MX" sz="800" b="0" i="0" dirty="0">
                        <a:solidFill>
                          <a:srgbClr val="000000"/>
                        </a:solidFill>
                      </a:endParaRPr>
                    </a:p>
                    <a:p>
                      <a:pPr marL="171450" indent="-171450" algn="l" fontAlgn="base">
                        <a:buFont typeface="Arial" panose="020B0604020202020204" pitchFamily="34" charset="0"/>
                        <a:buChar char="•"/>
                      </a:pPr>
                      <a:r>
                        <a:rPr lang="es-MX" sz="800" b="0" i="0" dirty="0">
                          <a:solidFill>
                            <a:srgbClr val="000000"/>
                          </a:solidFill>
                          <a:latin typeface="+mn-lt"/>
                        </a:rPr>
                        <a:t>Jefes de materia</a:t>
                      </a:r>
                      <a:endParaRPr lang="es-MX" sz="800" b="0" i="0" dirty="0">
                        <a:solidFill>
                          <a:srgbClr val="000000"/>
                        </a:solidFill>
                      </a:endParaRPr>
                    </a:p>
                    <a:p>
                      <a:pPr algn="l" fontAlgn="base"/>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ase"/>
                      <a:r>
                        <a:rPr lang="es-ES" sz="800" b="0" i="0">
                          <a:solidFill>
                            <a:srgbClr val="000000"/>
                          </a:solidFill>
                        </a:rPr>
                        <a:t>En desarrollo</a:t>
                      </a:r>
                      <a:endParaRPr lang="es-MX" sz="800" b="0" i="0" dirty="0">
                        <a:solidFill>
                          <a:srgbClr val="000000"/>
                        </a:solidFill>
                      </a:endParaRPr>
                    </a:p>
                  </a:txBody>
                  <a:tcPr marL="65792" marR="65792" marT="32896" marB="32896" anchor="ctr">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ase"/>
                      <a:endParaRPr lang="es-MX" sz="600" b="0" i="0" dirty="0">
                        <a:solidFill>
                          <a:srgbClr val="000000"/>
                        </a:solidFill>
                      </a:endParaRPr>
                    </a:p>
                  </a:txBody>
                  <a:tcPr marL="65792" marR="65792" marT="32896" marB="32896">
                    <a:lnL w="19679" cap="flat" cmpd="sng" algn="ctr">
                      <a:solidFill>
                        <a:srgbClr val="000000"/>
                      </a:solidFill>
                      <a:prstDash val="solid"/>
                      <a:round/>
                      <a:headEnd type="none" w="med" len="med"/>
                      <a:tailEnd type="none" w="med" len="med"/>
                    </a:lnL>
                    <a:lnR w="19679" cap="flat" cmpd="sng" algn="ctr">
                      <a:solidFill>
                        <a:srgbClr val="000000"/>
                      </a:solidFill>
                      <a:prstDash val="solid"/>
                      <a:round/>
                      <a:headEnd type="none" w="med" len="med"/>
                      <a:tailEnd type="none" w="med" len="med"/>
                    </a:lnR>
                    <a:lnT w="19679" cap="flat" cmpd="sng" algn="ctr">
                      <a:solidFill>
                        <a:srgbClr val="000000"/>
                      </a:solidFill>
                      <a:prstDash val="solid"/>
                      <a:round/>
                      <a:headEnd type="none" w="med" len="med"/>
                      <a:tailEnd type="none" w="med" len="med"/>
                    </a:lnT>
                    <a:lnB w="19679"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06722749"/>
                  </a:ext>
                </a:extLst>
              </a:tr>
            </a:tbl>
          </a:graphicData>
        </a:graphic>
      </p:graphicFrame>
    </p:spTree>
    <p:extLst>
      <p:ext uri="{BB962C8B-B14F-4D97-AF65-F5344CB8AC3E}">
        <p14:creationId xmlns:p14="http://schemas.microsoft.com/office/powerpoint/2010/main" val="296962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0AE93B6F-29C3-D8C9-47D9-B18C795B9FF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370559" y="5650692"/>
            <a:ext cx="6953250" cy="781050"/>
          </a:xfrm>
          <a:prstGeom prst="rect">
            <a:avLst/>
          </a:prstGeom>
        </p:spPr>
      </p:pic>
      <p:sp>
        <p:nvSpPr>
          <p:cNvPr id="7" name="CuadroTexto 6">
            <a:extLst>
              <a:ext uri="{FF2B5EF4-FFF2-40B4-BE49-F238E27FC236}">
                <a16:creationId xmlns:a16="http://schemas.microsoft.com/office/drawing/2014/main" id="{30F83496-CCD7-456E-BEC8-C9BF7330C384}"/>
              </a:ext>
            </a:extLst>
          </p:cNvPr>
          <p:cNvSpPr txBox="1"/>
          <p:nvPr/>
        </p:nvSpPr>
        <p:spPr>
          <a:xfrm>
            <a:off x="3047260" y="2969554"/>
            <a:ext cx="6094520" cy="923330"/>
          </a:xfrm>
          <a:prstGeom prst="rect">
            <a:avLst/>
          </a:prstGeom>
          <a:noFill/>
        </p:spPr>
        <p:txBody>
          <a:bodyPr wrap="square">
            <a:spAutoFit/>
          </a:bodyPr>
          <a:lstStyle/>
          <a:p>
            <a:pPr algn="ctr"/>
            <a:r>
              <a:rPr lang="es-MX" sz="1800" i="1" dirty="0">
                <a:solidFill>
                  <a:srgbClr val="6E152E"/>
                </a:solidFill>
              </a:rPr>
              <a:t>Av. R1 s/n Jardines de Cerro Gordo</a:t>
            </a:r>
          </a:p>
          <a:p>
            <a:pPr algn="ctr"/>
            <a:r>
              <a:rPr lang="es-MX" sz="1800" i="1" dirty="0">
                <a:solidFill>
                  <a:srgbClr val="6E152E"/>
                </a:solidFill>
              </a:rPr>
              <a:t>Ecatepec, Estado de México </a:t>
            </a:r>
          </a:p>
          <a:p>
            <a:pPr algn="ctr"/>
            <a:r>
              <a:rPr lang="es-MX" sz="1800" i="1" dirty="0">
                <a:solidFill>
                  <a:srgbClr val="6E152E"/>
                </a:solidFill>
              </a:rPr>
              <a:t>c.p.55100</a:t>
            </a:r>
          </a:p>
        </p:txBody>
      </p:sp>
    </p:spTree>
    <p:extLst>
      <p:ext uri="{BB962C8B-B14F-4D97-AF65-F5344CB8AC3E}">
        <p14:creationId xmlns:p14="http://schemas.microsoft.com/office/powerpoint/2010/main" val="211577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5"/>
            <a:ext cx="10521951" cy="1806095"/>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6" name="Marcador de contenido 2">
            <a:extLst>
              <a:ext uri="{FF2B5EF4-FFF2-40B4-BE49-F238E27FC236}">
                <a16:creationId xmlns:a16="http://schemas.microsoft.com/office/drawing/2014/main" id="{B4D8AEBC-93A8-4CC0-B5DC-DDF598D77065}"/>
              </a:ext>
            </a:extLst>
          </p:cNvPr>
          <p:cNvSpPr txBox="1">
            <a:spLocks/>
          </p:cNvSpPr>
          <p:nvPr/>
        </p:nvSpPr>
        <p:spPr>
          <a:xfrm>
            <a:off x="4924712" y="670615"/>
            <a:ext cx="7006031" cy="5640245"/>
          </a:xfrm>
          <a:prstGeom prst="rect">
            <a:avLst/>
          </a:prstGeom>
        </p:spPr>
        <p:txBody>
          <a:bodyPr lIns="91440" tIns="45720" rIns="91440" bIns="4572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s-MX" u="sng" dirty="0">
              <a:latin typeface="Montserrat Medium"/>
            </a:endParaRPr>
          </a:p>
        </p:txBody>
      </p:sp>
      <p:sp>
        <p:nvSpPr>
          <p:cNvPr id="4" name="CuadroTexto 3">
            <a:extLst>
              <a:ext uri="{FF2B5EF4-FFF2-40B4-BE49-F238E27FC236}">
                <a16:creationId xmlns:a16="http://schemas.microsoft.com/office/drawing/2014/main" id="{94A6FD39-BAF2-4C63-844B-5C4AA4B48E79}"/>
              </a:ext>
            </a:extLst>
          </p:cNvPr>
          <p:cNvSpPr txBox="1"/>
          <p:nvPr/>
        </p:nvSpPr>
        <p:spPr>
          <a:xfrm>
            <a:off x="3112168" y="1235242"/>
            <a:ext cx="5169684" cy="584775"/>
          </a:xfrm>
          <a:prstGeom prst="rect">
            <a:avLst/>
          </a:prstGeom>
          <a:noFill/>
        </p:spPr>
        <p:txBody>
          <a:bodyPr wrap="square" rtlCol="0">
            <a:spAutoFit/>
          </a:bodyPr>
          <a:lstStyle/>
          <a:p>
            <a:r>
              <a:rPr lang="es-ES" sz="3200" b="1" dirty="0">
                <a:solidFill>
                  <a:srgbClr val="6E152E"/>
                </a:solidFill>
              </a:rPr>
              <a:t>CONTENIDO</a:t>
            </a:r>
            <a:endParaRPr lang="es-MX" sz="3200" b="1" dirty="0">
              <a:solidFill>
                <a:srgbClr val="6E152E"/>
              </a:solidFill>
            </a:endParaRPr>
          </a:p>
        </p:txBody>
      </p:sp>
      <p:sp>
        <p:nvSpPr>
          <p:cNvPr id="9" name="Marcador de texto 8">
            <a:extLst>
              <a:ext uri="{FF2B5EF4-FFF2-40B4-BE49-F238E27FC236}">
                <a16:creationId xmlns:a16="http://schemas.microsoft.com/office/drawing/2014/main" id="{69ADC8DC-973D-40B8-9D8C-3E070321F136}"/>
              </a:ext>
            </a:extLst>
          </p:cNvPr>
          <p:cNvSpPr txBox="1">
            <a:spLocks noGrp="1"/>
          </p:cNvSpPr>
          <p:nvPr>
            <p:ph type="body" idx="1"/>
          </p:nvPr>
        </p:nvSpPr>
        <p:spPr>
          <a:xfrm>
            <a:off x="831850" y="2955925"/>
            <a:ext cx="10515600" cy="2229328"/>
          </a:xfrm>
          <a:prstGeom prst="rect">
            <a:avLst/>
          </a:prstGeom>
          <a:noFill/>
        </p:spPr>
        <p:txBody>
          <a:bodyPr wrap="square" rtlCol="0">
            <a:spAutoFit/>
          </a:bodyPr>
          <a:lstStyle/>
          <a:p>
            <a:r>
              <a:rPr lang="es-ES" sz="1800" dirty="0">
                <a:solidFill>
                  <a:schemeClr val="tx1"/>
                </a:solidFill>
              </a:rPr>
              <a:t>PRESENTACION                                                                                        3</a:t>
            </a:r>
          </a:p>
          <a:p>
            <a:r>
              <a:rPr lang="es-ES" sz="1800" dirty="0">
                <a:solidFill>
                  <a:schemeClr val="tx1"/>
                </a:solidFill>
              </a:rPr>
              <a:t>NORMATIVA                                                                                               4</a:t>
            </a:r>
          </a:p>
          <a:p>
            <a:r>
              <a:rPr lang="es-ES" sz="1800" dirty="0">
                <a:solidFill>
                  <a:schemeClr val="tx1"/>
                </a:solidFill>
              </a:rPr>
              <a:t>DIAGNOSTICO                                                                                           5</a:t>
            </a:r>
          </a:p>
          <a:p>
            <a:r>
              <a:rPr lang="es-ES" sz="1800" dirty="0">
                <a:solidFill>
                  <a:schemeClr val="tx1"/>
                </a:solidFill>
              </a:rPr>
              <a:t>PROBLEMAS                                                                                              8</a:t>
            </a:r>
          </a:p>
          <a:p>
            <a:r>
              <a:rPr lang="es-ES" sz="1800" dirty="0">
                <a:solidFill>
                  <a:schemeClr val="tx1"/>
                </a:solidFill>
              </a:rPr>
              <a:t>PROPOSITOS  Y METAS                                                                         10</a:t>
            </a:r>
          </a:p>
          <a:p>
            <a:r>
              <a:rPr lang="es-ES" sz="1800" dirty="0">
                <a:solidFill>
                  <a:schemeClr val="tx1"/>
                </a:solidFill>
              </a:rPr>
              <a:t>PLAN DE ACCION                                                                                     11</a:t>
            </a:r>
          </a:p>
        </p:txBody>
      </p:sp>
    </p:spTree>
    <p:extLst>
      <p:ext uri="{BB962C8B-B14F-4D97-AF65-F5344CB8AC3E}">
        <p14:creationId xmlns:p14="http://schemas.microsoft.com/office/powerpoint/2010/main" val="127073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426720" y="1898707"/>
            <a:ext cx="4114800" cy="2555817"/>
          </a:xfrm>
        </p:spPr>
        <p:txBody>
          <a:bodyPr lIns="91440" tIns="45720" rIns="91440" bIns="45720" anchor="t">
            <a:noAutofit/>
          </a:bodyPr>
          <a:lstStyle/>
          <a:p>
            <a:pPr algn="ctr"/>
            <a:r>
              <a:rPr lang="es-MX" sz="3600" b="1" dirty="0">
                <a:latin typeface="Montserrat Medium"/>
              </a:rPr>
              <a:t>PRESENTACIÓN</a:t>
            </a:r>
            <a:br>
              <a:rPr lang="es-MX" sz="3600" b="1" dirty="0">
                <a:latin typeface="Montserrat Medium"/>
              </a:rPr>
            </a:br>
            <a:endParaRPr lang="es-MX" sz="3600"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6" name="Marcador de contenido 2">
            <a:extLst>
              <a:ext uri="{FF2B5EF4-FFF2-40B4-BE49-F238E27FC236}">
                <a16:creationId xmlns:a16="http://schemas.microsoft.com/office/drawing/2014/main" id="{B4D8AEBC-93A8-4CC0-B5DC-DDF598D77065}"/>
              </a:ext>
            </a:extLst>
          </p:cNvPr>
          <p:cNvSpPr txBox="1">
            <a:spLocks/>
          </p:cNvSpPr>
          <p:nvPr/>
        </p:nvSpPr>
        <p:spPr>
          <a:xfrm>
            <a:off x="4682455" y="1024889"/>
            <a:ext cx="7006031" cy="5640245"/>
          </a:xfrm>
          <a:prstGeom prst="rect">
            <a:avLst/>
          </a:prstGeom>
        </p:spPr>
        <p:txBody>
          <a:bodyPr lIns="91440" tIns="45720" rIns="91440" bIns="4572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s-MX" sz="2800" u="sng" dirty="0">
              <a:latin typeface="Montserrat" panose="020B0604020202020204" charset="0"/>
            </a:endParaRPr>
          </a:p>
        </p:txBody>
      </p:sp>
      <p:sp>
        <p:nvSpPr>
          <p:cNvPr id="7" name="CuadroTexto 6">
            <a:extLst>
              <a:ext uri="{FF2B5EF4-FFF2-40B4-BE49-F238E27FC236}">
                <a16:creationId xmlns:a16="http://schemas.microsoft.com/office/drawing/2014/main" id="{8175CC8A-BB8E-4B28-B202-2DADE8DC0098}"/>
              </a:ext>
            </a:extLst>
          </p:cNvPr>
          <p:cNvSpPr txBox="1"/>
          <p:nvPr/>
        </p:nvSpPr>
        <p:spPr>
          <a:xfrm>
            <a:off x="5592486" y="1052956"/>
            <a:ext cx="6096000" cy="4524315"/>
          </a:xfrm>
          <a:prstGeom prst="rect">
            <a:avLst/>
          </a:prstGeom>
          <a:noFill/>
        </p:spPr>
        <p:txBody>
          <a:bodyPr wrap="square">
            <a:spAutoFit/>
          </a:bodyPr>
          <a:lstStyle/>
          <a:p>
            <a:pPr algn="just"/>
            <a:r>
              <a:rPr lang="es-ES" dirty="0"/>
              <a:t>El plan de mejora 2024 se construye de manera colaborativa, con la participación de los jefes de materia y jefes de área.  Se definen las acciones para el mejoramiento de los servicios educativos que se ofrecen a los estudiantes y se presenta un conjunto de acciones para mejorar los resultados alcanzados en los indicadores académicos y de servicios institucionales del ciclo  anterior.</a:t>
            </a:r>
          </a:p>
          <a:p>
            <a:pPr algn="just"/>
            <a:r>
              <a:rPr lang="es-ES" dirty="0"/>
              <a:t>Se realiza un diagnóstico con el fin de detectar los problemas que inciden en el desempeño de los alumnos y plantear la propuesta de una solución viable con acciones que involucren a los actores educativos, revisando los resultados del plantel en los indicadores de aprobación y permanencia, comparado con los resultados de los otros 19 planteles.</a:t>
            </a:r>
          </a:p>
          <a:p>
            <a:pPr algn="just"/>
            <a:r>
              <a:rPr lang="es-ES" dirty="0"/>
              <a:t>Posteriormente, se propone el plan que define las acciones a realizar durante el año para aumentar el índice de aprobación y continuar incrementando el índice de permanencia.</a:t>
            </a:r>
          </a:p>
        </p:txBody>
      </p:sp>
    </p:spTree>
    <p:extLst>
      <p:ext uri="{BB962C8B-B14F-4D97-AF65-F5344CB8AC3E}">
        <p14:creationId xmlns:p14="http://schemas.microsoft.com/office/powerpoint/2010/main" val="267745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412432" y="1955857"/>
            <a:ext cx="4114800" cy="2555817"/>
          </a:xfrm>
        </p:spPr>
        <p:txBody>
          <a:bodyPr lIns="91440" tIns="45720" rIns="91440" bIns="45720" anchor="t">
            <a:noAutofit/>
          </a:bodyPr>
          <a:lstStyle/>
          <a:p>
            <a:pPr algn="ctr"/>
            <a:r>
              <a:rPr lang="es-MX" b="1" dirty="0">
                <a:latin typeface="Montserrat Medium"/>
              </a:rPr>
              <a:t>Normativa</a:t>
            </a:r>
            <a:br>
              <a:rPr lang="es-MX" b="1" dirty="0">
                <a:latin typeface="Montserrat Medium"/>
              </a:rPr>
            </a:br>
            <a:endParaRPr lang="es-MX" b="1"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6" name="Marcador de contenido 2">
            <a:extLst>
              <a:ext uri="{FF2B5EF4-FFF2-40B4-BE49-F238E27FC236}">
                <a16:creationId xmlns:a16="http://schemas.microsoft.com/office/drawing/2014/main" id="{B4D8AEBC-93A8-4CC0-B5DC-DDF598D77065}"/>
              </a:ext>
            </a:extLst>
          </p:cNvPr>
          <p:cNvSpPr txBox="1">
            <a:spLocks/>
          </p:cNvSpPr>
          <p:nvPr/>
        </p:nvSpPr>
        <p:spPr>
          <a:xfrm>
            <a:off x="4759246" y="661906"/>
            <a:ext cx="7006031" cy="5994519"/>
          </a:xfrm>
          <a:prstGeom prst="rect">
            <a:avLst/>
          </a:prstGeom>
        </p:spPr>
        <p:txBody>
          <a:bodyPr lIns="91440" tIns="45720" rIns="91440" bIns="4572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Reglamento general de alumnos, Colegio de Bachilleres, 2010.</a:t>
            </a:r>
          </a:p>
          <a:p>
            <a:pPr marL="342900" indent="-342900" algn="just">
              <a:lnSpc>
                <a:spcPct val="100000"/>
              </a:lnSpc>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Elementos básicos para el trabajo colegiado, SEP. </a:t>
            </a:r>
          </a:p>
          <a:p>
            <a:pPr marL="342900" indent="-342900" algn="just">
              <a:lnSpc>
                <a:spcPct val="100000"/>
              </a:lnSpc>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Lineamientos para la elaboración del Plan de Mejora Continua, Dirección General del Bachillerato, Dirección de Coordinación Académica 2022.</a:t>
            </a:r>
            <a:endParaRPr lang="es-MX" dirty="0">
              <a:solidFill>
                <a:schemeClr val="tx1"/>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Wingdings" panose="05000000000000000000" pitchFamily="2" charset="2"/>
              <a:buChar char="§"/>
            </a:pPr>
            <a:r>
              <a:rPr lang="es-MX" dirty="0">
                <a:solidFill>
                  <a:schemeClr val="tx1"/>
                </a:solidFill>
                <a:latin typeface="Arial" panose="020B0604020202020204" pitchFamily="34" charset="0"/>
                <a:cs typeface="Arial" panose="020B0604020202020204" pitchFamily="34" charset="0"/>
              </a:rPr>
              <a:t>Resultados  Autoevaluación Institucional de Planteles Escolares de Educación Media Superior (AIPEEMS)2024.</a:t>
            </a:r>
          </a:p>
          <a:p>
            <a:pPr marL="342900" indent="-342900" algn="just">
              <a:lnSpc>
                <a:spcPct val="100000"/>
              </a:lnSpc>
              <a:spcBef>
                <a:spcPts val="0"/>
              </a:spcBef>
              <a:buFont typeface="Wingdings" panose="05000000000000000000" pitchFamily="2" charset="2"/>
              <a:buChar char="§"/>
            </a:pPr>
            <a:r>
              <a:rPr lang="es-MX" dirty="0">
                <a:solidFill>
                  <a:schemeClr val="tx1"/>
                </a:solidFill>
                <a:latin typeface="Arial" panose="020B0604020202020204" pitchFamily="34" charset="0"/>
                <a:cs typeface="Arial" panose="020B0604020202020204" pitchFamily="34" charset="0"/>
              </a:rPr>
              <a:t>Programa Aula Escuela Comunidad (PAEC) y Proyecto Escolar Comunitario (PEC)</a:t>
            </a:r>
          </a:p>
          <a:p>
            <a:pPr>
              <a:lnSpc>
                <a:spcPct val="100000"/>
              </a:lnSpc>
              <a:spcBef>
                <a:spcPts val="0"/>
              </a:spcBef>
            </a:pPr>
            <a:endParaRPr lang="es-MX" u="sng" dirty="0">
              <a:solidFill>
                <a:schemeClr val="tx1"/>
              </a:solidFill>
              <a:latin typeface="Montserrat Medium"/>
            </a:endParaRPr>
          </a:p>
        </p:txBody>
      </p:sp>
    </p:spTree>
    <p:extLst>
      <p:ext uri="{BB962C8B-B14F-4D97-AF65-F5344CB8AC3E}">
        <p14:creationId xmlns:p14="http://schemas.microsoft.com/office/powerpoint/2010/main" val="253516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459850" y="191248"/>
            <a:ext cx="4114800" cy="5766796"/>
          </a:xfrm>
        </p:spPr>
        <p:txBody>
          <a:bodyPr lIns="91440" tIns="45720" rIns="91440" bIns="45720" anchor="t">
            <a:noAutofit/>
          </a:bodyPr>
          <a:lstStyle/>
          <a:p>
            <a:pPr algn="ctr"/>
            <a:br>
              <a:rPr lang="es-MX" sz="4800" dirty="0">
                <a:latin typeface="Montserrat SemiBold"/>
              </a:rPr>
            </a:br>
            <a:br>
              <a:rPr lang="es-MX" sz="4800" dirty="0">
                <a:latin typeface="Montserrat SemiBold"/>
              </a:rPr>
            </a:br>
            <a:br>
              <a:rPr lang="es-MX" sz="4800" dirty="0">
                <a:latin typeface="Montserrat SemiBold"/>
              </a:rPr>
            </a:br>
            <a:r>
              <a:rPr lang="es-MX" sz="4800" dirty="0">
                <a:latin typeface="Montserrat SemiBold"/>
              </a:rPr>
              <a:t>Diagnostico</a:t>
            </a:r>
            <a:r>
              <a:rPr lang="es-MX" dirty="0">
                <a:latin typeface="Montserrat SemiBold"/>
              </a:rPr>
              <a:t> </a:t>
            </a:r>
          </a:p>
        </p:txBody>
      </p:sp>
      <p:sp>
        <p:nvSpPr>
          <p:cNvPr id="3" name="Marcador de contenido 2">
            <a:extLst>
              <a:ext uri="{FF2B5EF4-FFF2-40B4-BE49-F238E27FC236}">
                <a16:creationId xmlns:a16="http://schemas.microsoft.com/office/drawing/2014/main" id="{4B639BD9-C698-1F46-8816-49A841BCE106}"/>
              </a:ext>
            </a:extLst>
          </p:cNvPr>
          <p:cNvSpPr>
            <a:spLocks noGrp="1"/>
          </p:cNvSpPr>
          <p:nvPr>
            <p:ph idx="1"/>
          </p:nvPr>
        </p:nvSpPr>
        <p:spPr>
          <a:xfrm>
            <a:off x="4749990" y="431740"/>
            <a:ext cx="6637082" cy="5956608"/>
          </a:xfrm>
        </p:spPr>
        <p:txBody>
          <a:bodyPr lIns="91440" tIns="45720" rIns="91440" bIns="45720" anchor="t">
            <a:noAutofit/>
          </a:bodyPr>
          <a:lstStyle/>
          <a:p>
            <a:pPr algn="just">
              <a:lnSpc>
                <a:spcPct val="120000"/>
              </a:lnSpc>
            </a:pPr>
            <a:r>
              <a:rPr lang="es-ES" sz="2000" b="1" dirty="0">
                <a:solidFill>
                  <a:schemeClr val="tx1"/>
                </a:solidFill>
                <a:latin typeface="Montserrat"/>
              </a:rPr>
              <a:t>Encuadre y contextualización</a:t>
            </a:r>
          </a:p>
          <a:p>
            <a:pPr algn="just">
              <a:lnSpc>
                <a:spcPct val="120000"/>
              </a:lnSpc>
            </a:pPr>
            <a:r>
              <a:rPr lang="es-ES" sz="2000" dirty="0">
                <a:solidFill>
                  <a:schemeClr val="tx1"/>
                </a:solidFill>
                <a:latin typeface="Montserrat"/>
              </a:rPr>
              <a:t>El plantel 19 Ecatepec se ubica en el municipio de Ecatepec en el Estado de México; En el presente ciclo se cuenta con una matrícula de 2726 estudiantes, dividido en 1274 mujeres y 1452 hombres. en  que es atendida por 109  docentes y 87 administrativos en ambos turnos. El ciclo anterior presentó un incremento en el resultado del índice de aprobación y de permanencia, sin embargo, algunas academias están por debajo de la media institucional en ambos  índices. Por tal motivo, surge la necesidad de realizar una serie de acciones en dichas academias, que favorezcan primeramente el aprendizaje y en consecuencia incrementar los índices de permanencia y  aprobación.</a:t>
            </a:r>
          </a:p>
          <a:p>
            <a:pPr algn="just">
              <a:lnSpc>
                <a:spcPct val="120000"/>
              </a:lnSpc>
            </a:pPr>
            <a:endParaRPr lang="es-MX" sz="2000" b="1" dirty="0">
              <a:solidFill>
                <a:srgbClr val="A42145"/>
              </a:solidFill>
              <a:latin typeface="Montserrat"/>
            </a:endParaRPr>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Tree>
    <p:extLst>
      <p:ext uri="{BB962C8B-B14F-4D97-AF65-F5344CB8AC3E}">
        <p14:creationId xmlns:p14="http://schemas.microsoft.com/office/powerpoint/2010/main" val="116024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5"/>
            <a:ext cx="10521951" cy="1806095"/>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4" name="CuadroTexto 3">
            <a:extLst>
              <a:ext uri="{FF2B5EF4-FFF2-40B4-BE49-F238E27FC236}">
                <a16:creationId xmlns:a16="http://schemas.microsoft.com/office/drawing/2014/main" id="{94A6FD39-BAF2-4C63-844B-5C4AA4B48E79}"/>
              </a:ext>
            </a:extLst>
          </p:cNvPr>
          <p:cNvSpPr txBox="1"/>
          <p:nvPr/>
        </p:nvSpPr>
        <p:spPr>
          <a:xfrm>
            <a:off x="2390275" y="929626"/>
            <a:ext cx="7170821" cy="584775"/>
          </a:xfrm>
          <a:prstGeom prst="rect">
            <a:avLst/>
          </a:prstGeom>
          <a:noFill/>
        </p:spPr>
        <p:txBody>
          <a:bodyPr wrap="square" rtlCol="0">
            <a:spAutoFit/>
          </a:bodyPr>
          <a:lstStyle/>
          <a:p>
            <a:r>
              <a:rPr lang="es-MX" sz="3200" b="1" dirty="0">
                <a:solidFill>
                  <a:srgbClr val="691B31"/>
                </a:solidFill>
              </a:rPr>
              <a:t>Porcentaje de aprobación por plantel</a:t>
            </a:r>
          </a:p>
        </p:txBody>
      </p:sp>
      <p:pic>
        <p:nvPicPr>
          <p:cNvPr id="3" name="Imagen 2">
            <a:extLst>
              <a:ext uri="{FF2B5EF4-FFF2-40B4-BE49-F238E27FC236}">
                <a16:creationId xmlns:a16="http://schemas.microsoft.com/office/drawing/2014/main" id="{9256C83F-1D2B-4D2C-ABBB-AFD9A7DE089D}"/>
              </a:ext>
            </a:extLst>
          </p:cNvPr>
          <p:cNvPicPr>
            <a:picLocks noChangeAspect="1"/>
          </p:cNvPicPr>
          <p:nvPr/>
        </p:nvPicPr>
        <p:blipFill>
          <a:blip r:embed="rId3"/>
          <a:stretch>
            <a:fillRect/>
          </a:stretch>
        </p:blipFill>
        <p:spPr>
          <a:xfrm>
            <a:off x="1075656" y="1803531"/>
            <a:ext cx="10663417" cy="4124843"/>
          </a:xfrm>
          <a:prstGeom prst="rect">
            <a:avLst/>
          </a:prstGeom>
        </p:spPr>
      </p:pic>
    </p:spTree>
    <p:extLst>
      <p:ext uri="{BB962C8B-B14F-4D97-AF65-F5344CB8AC3E}">
        <p14:creationId xmlns:p14="http://schemas.microsoft.com/office/powerpoint/2010/main" val="17508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5"/>
            <a:ext cx="10521951" cy="1806095"/>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4" name="CuadroTexto 3">
            <a:extLst>
              <a:ext uri="{FF2B5EF4-FFF2-40B4-BE49-F238E27FC236}">
                <a16:creationId xmlns:a16="http://schemas.microsoft.com/office/drawing/2014/main" id="{94A6FD39-BAF2-4C63-844B-5C4AA4B48E79}"/>
              </a:ext>
            </a:extLst>
          </p:cNvPr>
          <p:cNvSpPr txBox="1"/>
          <p:nvPr/>
        </p:nvSpPr>
        <p:spPr>
          <a:xfrm>
            <a:off x="2342147" y="781595"/>
            <a:ext cx="6962274" cy="584775"/>
          </a:xfrm>
          <a:prstGeom prst="rect">
            <a:avLst/>
          </a:prstGeom>
          <a:noFill/>
        </p:spPr>
        <p:txBody>
          <a:bodyPr wrap="square" rtlCol="0">
            <a:spAutoFit/>
          </a:bodyPr>
          <a:lstStyle/>
          <a:p>
            <a:r>
              <a:rPr lang="es-MX" sz="3200" b="1" dirty="0">
                <a:solidFill>
                  <a:srgbClr val="691B31"/>
                </a:solidFill>
              </a:rPr>
              <a:t>Porcentaje de permanencia por plantel</a:t>
            </a:r>
          </a:p>
        </p:txBody>
      </p:sp>
      <p:pic>
        <p:nvPicPr>
          <p:cNvPr id="8" name="Imagen 7">
            <a:extLst>
              <a:ext uri="{FF2B5EF4-FFF2-40B4-BE49-F238E27FC236}">
                <a16:creationId xmlns:a16="http://schemas.microsoft.com/office/drawing/2014/main" id="{C18947C7-F9F1-4E99-80A8-313025F68318}"/>
              </a:ext>
            </a:extLst>
          </p:cNvPr>
          <p:cNvPicPr>
            <a:picLocks noChangeAspect="1"/>
          </p:cNvPicPr>
          <p:nvPr/>
        </p:nvPicPr>
        <p:blipFill>
          <a:blip r:embed="rId3"/>
          <a:stretch>
            <a:fillRect/>
          </a:stretch>
        </p:blipFill>
        <p:spPr>
          <a:xfrm>
            <a:off x="526019" y="1651715"/>
            <a:ext cx="10318443" cy="4196469"/>
          </a:xfrm>
          <a:prstGeom prst="rect">
            <a:avLst/>
          </a:prstGeom>
        </p:spPr>
      </p:pic>
    </p:spTree>
    <p:extLst>
      <p:ext uri="{BB962C8B-B14F-4D97-AF65-F5344CB8AC3E}">
        <p14:creationId xmlns:p14="http://schemas.microsoft.com/office/powerpoint/2010/main" val="135819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5"/>
            <a:ext cx="10521951" cy="1806095"/>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6" name="Marcador de contenido 2">
            <a:extLst>
              <a:ext uri="{FF2B5EF4-FFF2-40B4-BE49-F238E27FC236}">
                <a16:creationId xmlns:a16="http://schemas.microsoft.com/office/drawing/2014/main" id="{B4D8AEBC-93A8-4CC0-B5DC-DDF598D77065}"/>
              </a:ext>
            </a:extLst>
          </p:cNvPr>
          <p:cNvSpPr txBox="1">
            <a:spLocks/>
          </p:cNvSpPr>
          <p:nvPr/>
        </p:nvSpPr>
        <p:spPr>
          <a:xfrm>
            <a:off x="4924712" y="670615"/>
            <a:ext cx="7006031" cy="5640245"/>
          </a:xfrm>
          <a:prstGeom prst="rect">
            <a:avLst/>
          </a:prstGeom>
        </p:spPr>
        <p:txBody>
          <a:bodyPr lIns="91440" tIns="45720" rIns="91440" bIns="4572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s-MX" u="sng" dirty="0">
              <a:latin typeface="Montserrat Medium"/>
            </a:endParaRPr>
          </a:p>
        </p:txBody>
      </p:sp>
      <p:sp>
        <p:nvSpPr>
          <p:cNvPr id="4" name="CuadroTexto 3">
            <a:extLst>
              <a:ext uri="{FF2B5EF4-FFF2-40B4-BE49-F238E27FC236}">
                <a16:creationId xmlns:a16="http://schemas.microsoft.com/office/drawing/2014/main" id="{94A6FD39-BAF2-4C63-844B-5C4AA4B48E79}"/>
              </a:ext>
            </a:extLst>
          </p:cNvPr>
          <p:cNvSpPr txBox="1"/>
          <p:nvPr/>
        </p:nvSpPr>
        <p:spPr>
          <a:xfrm>
            <a:off x="3112168" y="1235242"/>
            <a:ext cx="5169684" cy="584775"/>
          </a:xfrm>
          <a:prstGeom prst="rect">
            <a:avLst/>
          </a:prstGeom>
          <a:noFill/>
        </p:spPr>
        <p:txBody>
          <a:bodyPr wrap="square" rtlCol="0">
            <a:spAutoFit/>
          </a:bodyPr>
          <a:lstStyle/>
          <a:p>
            <a:r>
              <a:rPr lang="es-ES" sz="3200" b="1" dirty="0">
                <a:solidFill>
                  <a:srgbClr val="6E152E"/>
                </a:solidFill>
              </a:rPr>
              <a:t>Problemas</a:t>
            </a:r>
            <a:endParaRPr lang="es-MX" sz="3200" b="1" dirty="0">
              <a:solidFill>
                <a:srgbClr val="6E152E"/>
              </a:solidFill>
            </a:endParaRPr>
          </a:p>
        </p:txBody>
      </p:sp>
      <p:sp>
        <p:nvSpPr>
          <p:cNvPr id="9" name="Marcador de texto 8">
            <a:extLst>
              <a:ext uri="{FF2B5EF4-FFF2-40B4-BE49-F238E27FC236}">
                <a16:creationId xmlns:a16="http://schemas.microsoft.com/office/drawing/2014/main" id="{69ADC8DC-973D-40B8-9D8C-3E070321F136}"/>
              </a:ext>
            </a:extLst>
          </p:cNvPr>
          <p:cNvSpPr txBox="1">
            <a:spLocks noGrp="1"/>
          </p:cNvSpPr>
          <p:nvPr>
            <p:ph type="body" idx="1"/>
          </p:nvPr>
        </p:nvSpPr>
        <p:spPr>
          <a:xfrm>
            <a:off x="831850" y="2955925"/>
            <a:ext cx="10515600" cy="2859757"/>
          </a:xfrm>
          <a:prstGeom prst="rect">
            <a:avLst/>
          </a:prstGeom>
          <a:noFill/>
        </p:spPr>
        <p:txBody>
          <a:bodyPr wrap="square" rtlCol="0">
            <a:spAutoFit/>
          </a:bodyPr>
          <a:lstStyle/>
          <a:p>
            <a:r>
              <a:rPr lang="es-MX" sz="1800" dirty="0">
                <a:solidFill>
                  <a:schemeClr val="tx1"/>
                </a:solidFill>
              </a:rPr>
              <a:t>Índice de aprobación de las y los estudiantes en cinco academia</a:t>
            </a:r>
          </a:p>
          <a:p>
            <a:r>
              <a:rPr lang="es-MX" sz="1800" dirty="0">
                <a:solidFill>
                  <a:schemeClr val="tx1"/>
                </a:solidFill>
              </a:rPr>
              <a:t>Índice de permanencia </a:t>
            </a:r>
          </a:p>
          <a:p>
            <a:r>
              <a:rPr lang="es-MX" sz="1800" dirty="0">
                <a:solidFill>
                  <a:schemeClr val="tx1"/>
                </a:solidFill>
              </a:rPr>
              <a:t>Basura en plantel</a:t>
            </a:r>
          </a:p>
          <a:p>
            <a:r>
              <a:rPr lang="es-MX" sz="1800" dirty="0">
                <a:solidFill>
                  <a:schemeClr val="tx1"/>
                </a:solidFill>
              </a:rPr>
              <a:t>Responsabilidad social</a:t>
            </a:r>
          </a:p>
          <a:p>
            <a:r>
              <a:rPr lang="es-MX" sz="1800" dirty="0">
                <a:solidFill>
                  <a:schemeClr val="tx1"/>
                </a:solidFill>
              </a:rPr>
              <a:t>Compromiso de padres de familia</a:t>
            </a:r>
          </a:p>
          <a:p>
            <a:r>
              <a:rPr lang="es-MX" sz="1800" dirty="0">
                <a:solidFill>
                  <a:schemeClr val="tx1"/>
                </a:solidFill>
              </a:rPr>
              <a:t>Apoyo psicológico y orientación educativa</a:t>
            </a:r>
          </a:p>
          <a:p>
            <a:r>
              <a:rPr lang="es-MX" sz="900" dirty="0">
                <a:solidFill>
                  <a:schemeClr val="tx1"/>
                </a:solidFill>
              </a:rPr>
              <a:t>.</a:t>
            </a:r>
          </a:p>
          <a:p>
            <a:endParaRPr lang="es-MX" sz="1800" dirty="0">
              <a:solidFill>
                <a:schemeClr val="tx1"/>
              </a:solidFill>
            </a:endParaRPr>
          </a:p>
        </p:txBody>
      </p:sp>
    </p:spTree>
    <p:extLst>
      <p:ext uri="{BB962C8B-B14F-4D97-AF65-F5344CB8AC3E}">
        <p14:creationId xmlns:p14="http://schemas.microsoft.com/office/powerpoint/2010/main" val="301160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E53A-AE20-6547-A1EE-1E553B4D33D2}"/>
              </a:ext>
            </a:extLst>
          </p:cNvPr>
          <p:cNvSpPr>
            <a:spLocks noGrp="1"/>
          </p:cNvSpPr>
          <p:nvPr>
            <p:ph type="title"/>
          </p:nvPr>
        </p:nvSpPr>
        <p:spPr>
          <a:xfrm>
            <a:off x="835025" y="781595"/>
            <a:ext cx="10521951" cy="1806095"/>
          </a:xfrm>
        </p:spPr>
        <p:txBody>
          <a:bodyPr lIns="91440" tIns="45720" rIns="91440" bIns="45720" anchor="t">
            <a:noAutofit/>
          </a:bodyPr>
          <a:lstStyle/>
          <a:p>
            <a:br>
              <a:rPr lang="es-MX" sz="4400" i="1" dirty="0">
                <a:solidFill>
                  <a:schemeClr val="bg1"/>
                </a:solidFill>
              </a:rPr>
            </a:br>
            <a:br>
              <a:rPr lang="es-MX" sz="4400" i="1" dirty="0">
                <a:solidFill>
                  <a:schemeClr val="bg1"/>
                </a:solidFill>
              </a:rPr>
            </a:br>
            <a:br>
              <a:rPr lang="es-MX" sz="4400" i="1" dirty="0">
                <a:solidFill>
                  <a:schemeClr val="bg1"/>
                </a:solidFill>
              </a:rPr>
            </a:br>
            <a:br>
              <a:rPr lang="es-MX" sz="4400" i="1" dirty="0">
                <a:solidFill>
                  <a:schemeClr val="bg1"/>
                </a:solidFill>
              </a:rPr>
            </a:br>
            <a:r>
              <a:rPr lang="es-MX" sz="4400" i="1" dirty="0">
                <a:solidFill>
                  <a:schemeClr val="bg1"/>
                </a:solidFill>
              </a:rPr>
              <a:t>n</a:t>
            </a:r>
            <a:endParaRPr lang="es-MX" dirty="0"/>
          </a:p>
        </p:txBody>
      </p:sp>
      <p:pic>
        <p:nvPicPr>
          <p:cNvPr id="5" name="Imagen 4">
            <a:extLst>
              <a:ext uri="{FF2B5EF4-FFF2-40B4-BE49-F238E27FC236}">
                <a16:creationId xmlns:a16="http://schemas.microsoft.com/office/drawing/2014/main" id="{1BD99317-B420-7B47-F43D-32979BA112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852" y="192866"/>
            <a:ext cx="2102097" cy="477749"/>
          </a:xfrm>
          <a:prstGeom prst="rect">
            <a:avLst/>
          </a:prstGeom>
        </p:spPr>
      </p:pic>
      <p:sp>
        <p:nvSpPr>
          <p:cNvPr id="6" name="Marcador de contenido 2">
            <a:extLst>
              <a:ext uri="{FF2B5EF4-FFF2-40B4-BE49-F238E27FC236}">
                <a16:creationId xmlns:a16="http://schemas.microsoft.com/office/drawing/2014/main" id="{B4D8AEBC-93A8-4CC0-B5DC-DDF598D77065}"/>
              </a:ext>
            </a:extLst>
          </p:cNvPr>
          <p:cNvSpPr txBox="1">
            <a:spLocks/>
          </p:cNvSpPr>
          <p:nvPr/>
        </p:nvSpPr>
        <p:spPr>
          <a:xfrm>
            <a:off x="4924712" y="670615"/>
            <a:ext cx="7006031" cy="5640245"/>
          </a:xfrm>
          <a:prstGeom prst="rect">
            <a:avLst/>
          </a:prstGeom>
        </p:spPr>
        <p:txBody>
          <a:bodyPr lIns="91440" tIns="45720" rIns="91440" bIns="4572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s-MX" u="sng" dirty="0">
              <a:latin typeface="Montserrat Medium"/>
            </a:endParaRPr>
          </a:p>
        </p:txBody>
      </p:sp>
      <p:sp>
        <p:nvSpPr>
          <p:cNvPr id="4" name="CuadroTexto 3">
            <a:extLst>
              <a:ext uri="{FF2B5EF4-FFF2-40B4-BE49-F238E27FC236}">
                <a16:creationId xmlns:a16="http://schemas.microsoft.com/office/drawing/2014/main" id="{94A6FD39-BAF2-4C63-844B-5C4AA4B48E79}"/>
              </a:ext>
            </a:extLst>
          </p:cNvPr>
          <p:cNvSpPr txBox="1"/>
          <p:nvPr/>
        </p:nvSpPr>
        <p:spPr>
          <a:xfrm>
            <a:off x="3112168" y="1235242"/>
            <a:ext cx="5169684" cy="584775"/>
          </a:xfrm>
          <a:prstGeom prst="rect">
            <a:avLst/>
          </a:prstGeom>
          <a:noFill/>
        </p:spPr>
        <p:txBody>
          <a:bodyPr wrap="square" rtlCol="0">
            <a:spAutoFit/>
          </a:bodyPr>
          <a:lstStyle/>
          <a:p>
            <a:r>
              <a:rPr lang="es-ES" sz="3200" b="1" dirty="0">
                <a:solidFill>
                  <a:srgbClr val="6E152E"/>
                </a:solidFill>
              </a:rPr>
              <a:t>CONTENIDO</a:t>
            </a:r>
            <a:endParaRPr lang="es-MX" sz="3200" b="1" dirty="0">
              <a:solidFill>
                <a:srgbClr val="6E152E"/>
              </a:solidFill>
            </a:endParaRPr>
          </a:p>
        </p:txBody>
      </p:sp>
      <p:graphicFrame>
        <p:nvGraphicFramePr>
          <p:cNvPr id="8" name="Tabla 9">
            <a:extLst>
              <a:ext uri="{FF2B5EF4-FFF2-40B4-BE49-F238E27FC236}">
                <a16:creationId xmlns:a16="http://schemas.microsoft.com/office/drawing/2014/main" id="{D2461521-7442-4FB5-8E04-39FB3213B941}"/>
              </a:ext>
            </a:extLst>
          </p:cNvPr>
          <p:cNvGraphicFramePr>
            <a:graphicFrameLocks noGrp="1"/>
          </p:cNvGraphicFramePr>
          <p:nvPr>
            <p:extLst>
              <p:ext uri="{D42A27DB-BD31-4B8C-83A1-F6EECF244321}">
                <p14:modId xmlns:p14="http://schemas.microsoft.com/office/powerpoint/2010/main" val="2446781958"/>
              </p:ext>
            </p:extLst>
          </p:nvPr>
        </p:nvGraphicFramePr>
        <p:xfrm>
          <a:off x="1860884" y="651419"/>
          <a:ext cx="9288378" cy="5797508"/>
        </p:xfrm>
        <a:graphic>
          <a:graphicData uri="http://schemas.openxmlformats.org/drawingml/2006/table">
            <a:tbl>
              <a:tblPr firstRow="1" bandRow="1">
                <a:tableStyleId>{85BE263C-DBD7-4A20-BB59-AAB30ACAA65A}</a:tableStyleId>
              </a:tblPr>
              <a:tblGrid>
                <a:gridCol w="3096126">
                  <a:extLst>
                    <a:ext uri="{9D8B030D-6E8A-4147-A177-3AD203B41FA5}">
                      <a16:colId xmlns:a16="http://schemas.microsoft.com/office/drawing/2014/main" val="4166012986"/>
                    </a:ext>
                  </a:extLst>
                </a:gridCol>
                <a:gridCol w="3096126">
                  <a:extLst>
                    <a:ext uri="{9D8B030D-6E8A-4147-A177-3AD203B41FA5}">
                      <a16:colId xmlns:a16="http://schemas.microsoft.com/office/drawing/2014/main" val="1179932794"/>
                    </a:ext>
                  </a:extLst>
                </a:gridCol>
                <a:gridCol w="3096126">
                  <a:extLst>
                    <a:ext uri="{9D8B030D-6E8A-4147-A177-3AD203B41FA5}">
                      <a16:colId xmlns:a16="http://schemas.microsoft.com/office/drawing/2014/main" val="912970547"/>
                    </a:ext>
                  </a:extLst>
                </a:gridCol>
              </a:tblGrid>
              <a:tr h="350636">
                <a:tc>
                  <a:txBody>
                    <a:bodyPr/>
                    <a:lstStyle/>
                    <a:p>
                      <a:r>
                        <a:rPr lang="es-ES" sz="1600" dirty="0">
                          <a:solidFill>
                            <a:srgbClr val="A42145"/>
                          </a:solidFill>
                        </a:rPr>
                        <a:t>Problema</a:t>
                      </a:r>
                      <a:endParaRPr lang="es-MX" sz="1600" dirty="0">
                        <a:solidFill>
                          <a:srgbClr val="A42145"/>
                        </a:solidFill>
                      </a:endParaRPr>
                    </a:p>
                  </a:txBody>
                  <a:tcPr>
                    <a:solidFill>
                      <a:srgbClr val="DEC9A2"/>
                    </a:solidFill>
                  </a:tcPr>
                </a:tc>
                <a:tc>
                  <a:txBody>
                    <a:bodyPr/>
                    <a:lstStyle/>
                    <a:p>
                      <a:r>
                        <a:rPr lang="es-ES" sz="1600" dirty="0">
                          <a:solidFill>
                            <a:srgbClr val="A42145"/>
                          </a:solidFill>
                        </a:rPr>
                        <a:t>Causa </a:t>
                      </a:r>
                      <a:endParaRPr lang="es-MX" sz="1600" dirty="0">
                        <a:solidFill>
                          <a:srgbClr val="A42145"/>
                        </a:solidFill>
                      </a:endParaRPr>
                    </a:p>
                  </a:txBody>
                  <a:tcPr>
                    <a:solidFill>
                      <a:srgbClr val="DEC9A2"/>
                    </a:solidFill>
                  </a:tcPr>
                </a:tc>
                <a:tc>
                  <a:txBody>
                    <a:bodyPr/>
                    <a:lstStyle/>
                    <a:p>
                      <a:r>
                        <a:rPr lang="es-ES" sz="1600" dirty="0">
                          <a:solidFill>
                            <a:srgbClr val="A42145"/>
                          </a:solidFill>
                        </a:rPr>
                        <a:t>Consecuencia</a:t>
                      </a:r>
                      <a:endParaRPr lang="es-MX" sz="1600" dirty="0">
                        <a:solidFill>
                          <a:srgbClr val="A42145"/>
                        </a:solidFill>
                      </a:endParaRPr>
                    </a:p>
                  </a:txBody>
                  <a:tcPr>
                    <a:solidFill>
                      <a:srgbClr val="DEC9A2"/>
                    </a:solidFill>
                  </a:tcPr>
                </a:tc>
                <a:extLst>
                  <a:ext uri="{0D108BD9-81ED-4DB2-BD59-A6C34878D82A}">
                    <a16:rowId xmlns:a16="http://schemas.microsoft.com/office/drawing/2014/main" val="8987955"/>
                  </a:ext>
                </a:extLst>
              </a:tr>
              <a:tr h="138333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solidFill>
                            <a:schemeClr val="tx1"/>
                          </a:solidFill>
                        </a:rPr>
                        <a:t>Índice de aprobación de las y los estudiantes en cinco academias</a:t>
                      </a:r>
                    </a:p>
                    <a:p>
                      <a:endParaRPr lang="es-MX" sz="1600" dirty="0"/>
                    </a:p>
                  </a:txBody>
                  <a:tcPr/>
                </a:tc>
                <a:tc>
                  <a:txBody>
                    <a:bodyPr/>
                    <a:lstStyle/>
                    <a:p>
                      <a:r>
                        <a:rPr lang="es-MX" sz="1600" b="1" dirty="0"/>
                        <a:t> </a:t>
                      </a:r>
                      <a:r>
                        <a:rPr lang="es-MX" sz="1600" dirty="0"/>
                        <a:t>Inasistencias, problemas socioemocionales, problemas de conducta, aprendizajes insuficientes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t>Reprobación de asignaturas, bajo promedio, deserción</a:t>
                      </a:r>
                    </a:p>
                    <a:p>
                      <a:endParaRPr lang="es-MX" sz="1600" dirty="0"/>
                    </a:p>
                  </a:txBody>
                  <a:tcPr/>
                </a:tc>
                <a:extLst>
                  <a:ext uri="{0D108BD9-81ED-4DB2-BD59-A6C34878D82A}">
                    <a16:rowId xmlns:a16="http://schemas.microsoft.com/office/drawing/2014/main" val="1321122929"/>
                  </a:ext>
                </a:extLst>
              </a:tr>
              <a:tr h="8645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solidFill>
                            <a:schemeClr val="tx1"/>
                          </a:solidFill>
                        </a:rPr>
                        <a:t>Índice de permanencia </a:t>
                      </a:r>
                    </a:p>
                    <a:p>
                      <a:endParaRPr lang="es-MX" sz="1600" dirty="0"/>
                    </a:p>
                  </a:txBody>
                  <a:tcPr/>
                </a:tc>
                <a:tc>
                  <a:txBody>
                    <a:bodyPr/>
                    <a:lstStyle/>
                    <a:p>
                      <a:r>
                        <a:rPr lang="es-ES" sz="1600" dirty="0"/>
                        <a:t>No entran a clase, se saltan clase, falta de material</a:t>
                      </a:r>
                      <a:endParaRPr lang="es-MX"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t>Reprobación de asignaturas, bajo promedio, deserción</a:t>
                      </a:r>
                    </a:p>
                    <a:p>
                      <a:endParaRPr lang="es-MX" sz="1600" dirty="0"/>
                    </a:p>
                  </a:txBody>
                  <a:tcPr/>
                </a:tc>
                <a:extLst>
                  <a:ext uri="{0D108BD9-81ED-4DB2-BD59-A6C34878D82A}">
                    <a16:rowId xmlns:a16="http://schemas.microsoft.com/office/drawing/2014/main" val="2624949958"/>
                  </a:ext>
                </a:extLst>
              </a:tr>
              <a:tr h="60520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solidFill>
                            <a:schemeClr val="tx1"/>
                          </a:solidFill>
                        </a:rPr>
                        <a:t>Basura en plantel</a:t>
                      </a:r>
                    </a:p>
                    <a:p>
                      <a:endParaRPr lang="es-MX" sz="1600" dirty="0"/>
                    </a:p>
                  </a:txBody>
                  <a:tcPr/>
                </a:tc>
                <a:tc>
                  <a:txBody>
                    <a:bodyPr/>
                    <a:lstStyle/>
                    <a:p>
                      <a:r>
                        <a:rPr lang="es-ES" sz="1600" dirty="0"/>
                        <a:t>Exceso de </a:t>
                      </a:r>
                      <a:r>
                        <a:rPr lang="es-ES" sz="1600" dirty="0" err="1"/>
                        <a:t>pet</a:t>
                      </a:r>
                      <a:r>
                        <a:rPr lang="es-ES" sz="1600" dirty="0"/>
                        <a:t>, aluminio, unicel, cartón, papel, etc.</a:t>
                      </a:r>
                      <a:endParaRPr lang="es-MX" sz="1600" dirty="0"/>
                    </a:p>
                  </a:txBody>
                  <a:tcPr/>
                </a:tc>
                <a:tc>
                  <a:txBody>
                    <a:bodyPr/>
                    <a:lstStyle/>
                    <a:p>
                      <a:r>
                        <a:rPr lang="es-ES" sz="1600" dirty="0"/>
                        <a:t>Espacios insalubres</a:t>
                      </a:r>
                      <a:endParaRPr lang="es-MX" sz="1600" dirty="0"/>
                    </a:p>
                  </a:txBody>
                  <a:tcPr/>
                </a:tc>
                <a:extLst>
                  <a:ext uri="{0D108BD9-81ED-4DB2-BD59-A6C34878D82A}">
                    <a16:rowId xmlns:a16="http://schemas.microsoft.com/office/drawing/2014/main" val="3208196795"/>
                  </a:ext>
                </a:extLst>
              </a:tr>
              <a:tr h="8645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600" dirty="0"/>
                        <a:t>Poco involucramiento con la comunidad</a:t>
                      </a:r>
                      <a:endParaRPr lang="es-MX" sz="1600" dirty="0"/>
                    </a:p>
                    <a:p>
                      <a:endParaRPr lang="es-MX" sz="1600" dirty="0"/>
                    </a:p>
                  </a:txBody>
                  <a:tcPr/>
                </a:tc>
                <a:tc>
                  <a:txBody>
                    <a:bodyPr/>
                    <a:lstStyle/>
                    <a:p>
                      <a:r>
                        <a:rPr lang="es-ES" sz="1600" dirty="0"/>
                        <a:t>Desconocimiento de la responsabilidad social</a:t>
                      </a:r>
                      <a:endParaRPr lang="es-MX"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solidFill>
                            <a:schemeClr val="tx1"/>
                          </a:solidFill>
                        </a:rPr>
                        <a:t>Opacidad a los problemas sociales</a:t>
                      </a:r>
                    </a:p>
                    <a:p>
                      <a:endParaRPr lang="es-MX" sz="1600" dirty="0"/>
                    </a:p>
                  </a:txBody>
                  <a:tcPr/>
                </a:tc>
                <a:extLst>
                  <a:ext uri="{0D108BD9-81ED-4DB2-BD59-A6C34878D82A}">
                    <a16:rowId xmlns:a16="http://schemas.microsoft.com/office/drawing/2014/main" val="1727753515"/>
                  </a:ext>
                </a:extLst>
              </a:tr>
              <a:tr h="8645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solidFill>
                            <a:schemeClr val="tx1"/>
                          </a:solidFill>
                        </a:rPr>
                        <a:t>Apoyo psicológico y orientación educativa</a:t>
                      </a:r>
                    </a:p>
                    <a:p>
                      <a:endParaRPr lang="es-MX" sz="1600" dirty="0"/>
                    </a:p>
                  </a:txBody>
                  <a:tcPr/>
                </a:tc>
                <a:tc>
                  <a:txBody>
                    <a:bodyPr/>
                    <a:lstStyle/>
                    <a:p>
                      <a:r>
                        <a:rPr lang="es-ES" sz="1600" dirty="0"/>
                        <a:t>Desconocimiento de  la existencia del departamento en plantel</a:t>
                      </a:r>
                      <a:endParaRPr lang="es-MX"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t>Reprobación de asignaturas, bajo promedio, deserción</a:t>
                      </a:r>
                    </a:p>
                    <a:p>
                      <a:endParaRPr lang="es-MX" sz="1600" dirty="0"/>
                    </a:p>
                  </a:txBody>
                  <a:tcPr/>
                </a:tc>
                <a:extLst>
                  <a:ext uri="{0D108BD9-81ED-4DB2-BD59-A6C34878D82A}">
                    <a16:rowId xmlns:a16="http://schemas.microsoft.com/office/drawing/2014/main" val="546708056"/>
                  </a:ext>
                </a:extLst>
              </a:tr>
              <a:tr h="8645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solidFill>
                            <a:schemeClr val="tx1"/>
                          </a:solidFill>
                        </a:rPr>
                        <a:t>Compromiso de padres de familia</a:t>
                      </a:r>
                    </a:p>
                    <a:p>
                      <a:endParaRPr lang="es-MX" sz="1600" dirty="0"/>
                    </a:p>
                  </a:txBody>
                  <a:tcPr/>
                </a:tc>
                <a:tc>
                  <a:txBody>
                    <a:bodyPr/>
                    <a:lstStyle/>
                    <a:p>
                      <a:r>
                        <a:rPr lang="es-ES" sz="1600" dirty="0"/>
                        <a:t>No se promueve la corresponsabilidad de padres de familia</a:t>
                      </a:r>
                      <a:endParaRPr lang="es-MX"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600" dirty="0"/>
                        <a:t>Reprobación de asignaturas, bajo promedio, deserción</a:t>
                      </a:r>
                    </a:p>
                    <a:p>
                      <a:endParaRPr lang="es-MX" sz="1600" dirty="0"/>
                    </a:p>
                  </a:txBody>
                  <a:tcPr/>
                </a:tc>
                <a:extLst>
                  <a:ext uri="{0D108BD9-81ED-4DB2-BD59-A6C34878D82A}">
                    <a16:rowId xmlns:a16="http://schemas.microsoft.com/office/drawing/2014/main" val="348262998"/>
                  </a:ext>
                </a:extLst>
              </a:tr>
            </a:tbl>
          </a:graphicData>
        </a:graphic>
      </p:graphicFrame>
    </p:spTree>
    <p:extLst>
      <p:ext uri="{BB962C8B-B14F-4D97-AF65-F5344CB8AC3E}">
        <p14:creationId xmlns:p14="http://schemas.microsoft.com/office/powerpoint/2010/main" val="21215511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34ac90-a95d-4fd0-8000-bc84c1eb39d1">
      <Terms xmlns="http://schemas.microsoft.com/office/infopath/2007/PartnerControls"/>
    </lcf76f155ced4ddcb4097134ff3c332f>
    <TaxCatchAll xmlns="c99273b0-2f22-47bf-8b1d-542bc675a9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7E6B495D9B4D44AA0C1807D2543E51B" ma:contentTypeVersion="12" ma:contentTypeDescription="Crear nuevo documento." ma:contentTypeScope="" ma:versionID="daad70e74a75b88e87870d2dc612f88d">
  <xsd:schema xmlns:xsd="http://www.w3.org/2001/XMLSchema" xmlns:xs="http://www.w3.org/2001/XMLSchema" xmlns:p="http://schemas.microsoft.com/office/2006/metadata/properties" xmlns:ns2="e934ac90-a95d-4fd0-8000-bc84c1eb39d1" xmlns:ns3="c99273b0-2f22-47bf-8b1d-542bc675a946" targetNamespace="http://schemas.microsoft.com/office/2006/metadata/properties" ma:root="true" ma:fieldsID="7afb60bbb1b89e4bc28a53e3785948b7" ns2:_="" ns3:_="">
    <xsd:import namespace="e934ac90-a95d-4fd0-8000-bc84c1eb39d1"/>
    <xsd:import namespace="c99273b0-2f22-47bf-8b1d-542bc675a9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4ac90-a95d-4fd0-8000-bc84c1eb3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697486e2-e20f-44c5-91d9-de29019703c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9273b0-2f22-47bf-8b1d-542bc675a94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60537f-a4fd-4342-9f6a-3d3afc02f493}" ma:internalName="TaxCatchAll" ma:showField="CatchAllData" ma:web="c99273b0-2f22-47bf-8b1d-542bc675a9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C6FFF4-C245-4571-AC9A-2D8466BCB474}">
  <ds:schemaRefs>
    <ds:schemaRef ds:uri="http://purl.org/dc/terms/"/>
    <ds:schemaRef ds:uri="http://schemas.microsoft.com/office/2006/documentManagement/types"/>
    <ds:schemaRef ds:uri="http://www.w3.org/XML/1998/namespace"/>
    <ds:schemaRef ds:uri="b83e9a42-c0e7-470d-97d5-3e7481190c27"/>
    <ds:schemaRef ds:uri="http://schemas.microsoft.com/office/infopath/2007/PartnerControls"/>
    <ds:schemaRef ds:uri="http://purl.org/dc/dcmitype/"/>
    <ds:schemaRef ds:uri="http://schemas.openxmlformats.org/package/2006/metadata/core-properties"/>
    <ds:schemaRef ds:uri="29269fdf-e442-4d90-b939-aa8111bc3d6b"/>
    <ds:schemaRef ds:uri="http://schemas.microsoft.com/office/2006/metadata/properties"/>
    <ds:schemaRef ds:uri="http://purl.org/dc/elements/1.1/"/>
    <ds:schemaRef ds:uri="e934ac90-a95d-4fd0-8000-bc84c1eb39d1"/>
    <ds:schemaRef ds:uri="c99273b0-2f22-47bf-8b1d-542bc675a946"/>
  </ds:schemaRefs>
</ds:datastoreItem>
</file>

<file path=customXml/itemProps2.xml><?xml version="1.0" encoding="utf-8"?>
<ds:datastoreItem xmlns:ds="http://schemas.openxmlformats.org/officeDocument/2006/customXml" ds:itemID="{36AF9579-E385-444C-894E-D99708F30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4ac90-a95d-4fd0-8000-bc84c1eb39d1"/>
    <ds:schemaRef ds:uri="c99273b0-2f22-47bf-8b1d-542bc675a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C2D409-234F-4632-BD39-DD1764B36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5951</TotalTime>
  <Words>1344</Words>
  <Application>Microsoft Office PowerPoint</Application>
  <PresentationFormat>Panorámica</PresentationFormat>
  <Paragraphs>193</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Montserrat SemiBold</vt:lpstr>
      <vt:lpstr>Calibri</vt:lpstr>
      <vt:lpstr>Montserrat</vt:lpstr>
      <vt:lpstr>Montserrat Medium</vt:lpstr>
      <vt:lpstr>Wingdings</vt:lpstr>
      <vt:lpstr>Arial</vt:lpstr>
      <vt:lpstr>Tema de Office</vt:lpstr>
      <vt:lpstr>Plan de Mejora Continua 2024 Plantel 19 Ecatepec CCT 15DCB0003R </vt:lpstr>
      <vt:lpstr>    n</vt:lpstr>
      <vt:lpstr>PRESENTACIÓN </vt:lpstr>
      <vt:lpstr>Normativa </vt:lpstr>
      <vt:lpstr>   Diagnostico </vt:lpstr>
      <vt:lpstr>    n</vt:lpstr>
      <vt:lpstr>    n</vt:lpstr>
      <vt:lpstr>    n</vt:lpstr>
      <vt:lpstr>    n</vt:lpstr>
      <vt:lpstr>    n</vt:lpstr>
      <vt:lpstr>    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Dassaev Estrada</cp:lastModifiedBy>
  <cp:revision>390</cp:revision>
  <dcterms:created xsi:type="dcterms:W3CDTF">2018-12-04T03:27:02Z</dcterms:created>
  <dcterms:modified xsi:type="dcterms:W3CDTF">2024-08-07T23:23:08Z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0x01010087E6B495D9B4D44AA0C1807D2543E51B</vt:lpwstr>
  </property>
  <property fmtid="{D5CDD505-2E9C-101B-9397-08002B2CF9AE}" pid="3" name="MediaServiceImageTags">
    <vt:lpwstr/>
  </property>
</Properties>
</file>